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Figtree"/>
      <p:regular r:id="rId26"/>
      <p:bold r:id="rId27"/>
      <p:italic r:id="rId28"/>
      <p:boldItalic r:id="rId29"/>
    </p:embeddedFont>
    <p:embeddedFont>
      <p:font typeface="Figtree Black"/>
      <p:bold r:id="rId30"/>
      <p:boldItalic r:id="rId31"/>
    </p:embeddedFont>
    <p:embeddedFont>
      <p:font typeface="Hanken Grotesk"/>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gtree-regular.fntdata"/><Relationship Id="rId25" Type="http://schemas.openxmlformats.org/officeDocument/2006/relationships/slide" Target="slides/slide20.xml"/><Relationship Id="rId28" Type="http://schemas.openxmlformats.org/officeDocument/2006/relationships/font" Target="fonts/Figtree-italic.fntdata"/><Relationship Id="rId27" Type="http://schemas.openxmlformats.org/officeDocument/2006/relationships/font" Target="fonts/Figtree-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gtree-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gtreeBlack-boldItalic.fntdata"/><Relationship Id="rId30" Type="http://schemas.openxmlformats.org/officeDocument/2006/relationships/font" Target="fonts/FigtreeBlack-bold.fntdata"/><Relationship Id="rId11" Type="http://schemas.openxmlformats.org/officeDocument/2006/relationships/slide" Target="slides/slide6.xml"/><Relationship Id="rId33" Type="http://schemas.openxmlformats.org/officeDocument/2006/relationships/font" Target="fonts/HankenGrotesk-bold.fntdata"/><Relationship Id="rId10" Type="http://schemas.openxmlformats.org/officeDocument/2006/relationships/slide" Target="slides/slide5.xml"/><Relationship Id="rId32" Type="http://schemas.openxmlformats.org/officeDocument/2006/relationships/font" Target="fonts/HankenGrotesk-regular.fntdata"/><Relationship Id="rId13" Type="http://schemas.openxmlformats.org/officeDocument/2006/relationships/slide" Target="slides/slide8.xml"/><Relationship Id="rId35" Type="http://schemas.openxmlformats.org/officeDocument/2006/relationships/font" Target="fonts/HankenGrotesk-boldItalic.fntdata"/><Relationship Id="rId12" Type="http://schemas.openxmlformats.org/officeDocument/2006/relationships/slide" Target="slides/slide7.xml"/><Relationship Id="rId34" Type="http://schemas.openxmlformats.org/officeDocument/2006/relationships/font" Target="fonts/HankenGrotesk-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0fb7645e88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0fb7645e88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018104146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018104146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0ff9b1b20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0ff9b1b20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0ff9b1b2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0ff9b1b2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018104146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018104146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0fb7645e8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0fb7645e8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018104146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018104146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18104146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18104146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01810414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01810414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0fb7645e8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0fb7645e8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e34fa3f9d_1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e34fa3f9d_1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018104146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018104146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01810414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01810414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f3d0642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0f3d0642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0fb7645e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0fb7645e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fb7645e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0fb7645e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18104146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018104146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0236afd1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0236afd1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0236afd1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10236afd1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13" name="Google Shape;13;p2"/>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14" name="Google Shape;14;p2"/>
          <p:cNvSpPr txBox="1"/>
          <p:nvPr>
            <p:ph type="ctrTitle"/>
          </p:nvPr>
        </p:nvSpPr>
        <p:spPr>
          <a:xfrm>
            <a:off x="1087125" y="1670213"/>
            <a:ext cx="5897400" cy="139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1087125" y="2997488"/>
            <a:ext cx="58974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11"/>
          <p:cNvSpPr/>
          <p:nvPr/>
        </p:nvSpPr>
        <p:spPr>
          <a:xfrm>
            <a:off x="-342297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1"/>
          <p:cNvGrpSpPr/>
          <p:nvPr/>
        </p:nvGrpSpPr>
        <p:grpSpPr>
          <a:xfrm>
            <a:off x="727425" y="-382650"/>
            <a:ext cx="7703400" cy="5907300"/>
            <a:chOff x="727425" y="-382650"/>
            <a:chExt cx="7703400" cy="5907300"/>
          </a:xfrm>
        </p:grpSpPr>
        <p:sp>
          <p:nvSpPr>
            <p:cNvPr id="82" name="Google Shape;82;p11"/>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11"/>
            <p:cNvCxnSpPr/>
            <p:nvPr/>
          </p:nvCxnSpPr>
          <p:spPr>
            <a:xfrm>
              <a:off x="727425" y="4608450"/>
              <a:ext cx="0" cy="916200"/>
            </a:xfrm>
            <a:prstGeom prst="straightConnector1">
              <a:avLst/>
            </a:prstGeom>
            <a:noFill/>
            <a:ln cap="flat" cmpd="sng" w="19050">
              <a:solidFill>
                <a:schemeClr val="dk1"/>
              </a:solidFill>
              <a:prstDash val="solid"/>
              <a:round/>
              <a:headEnd len="med" w="med" type="none"/>
              <a:tailEnd len="med" w="med" type="none"/>
            </a:ln>
          </p:spPr>
        </p:cxnSp>
        <p:cxnSp>
          <p:nvCxnSpPr>
            <p:cNvPr id="84" name="Google Shape;84;p11"/>
            <p:cNvCxnSpPr/>
            <p:nvPr/>
          </p:nvCxnSpPr>
          <p:spPr>
            <a:xfrm>
              <a:off x="8430775" y="-382650"/>
              <a:ext cx="0" cy="916200"/>
            </a:xfrm>
            <a:prstGeom prst="straightConnector1">
              <a:avLst/>
            </a:prstGeom>
            <a:noFill/>
            <a:ln cap="flat" cmpd="sng" w="19050">
              <a:solidFill>
                <a:schemeClr val="dk1"/>
              </a:solidFill>
              <a:prstDash val="solid"/>
              <a:round/>
              <a:headEnd len="med" w="med" type="none"/>
              <a:tailEnd len="med" w="med" type="none"/>
            </a:ln>
          </p:spPr>
        </p:cxnSp>
      </p:grpSp>
      <p:sp>
        <p:nvSpPr>
          <p:cNvPr id="85" name="Google Shape;85;p11"/>
          <p:cNvSpPr txBox="1"/>
          <p:nvPr>
            <p:ph hasCustomPrompt="1" type="title"/>
          </p:nvPr>
        </p:nvSpPr>
        <p:spPr>
          <a:xfrm>
            <a:off x="2603050" y="1856113"/>
            <a:ext cx="5827800" cy="1024500"/>
          </a:xfrm>
          <a:prstGeom prst="rect">
            <a:avLst/>
          </a:prstGeom>
          <a:solidFill>
            <a:schemeClr val="dk1"/>
          </a:solidFill>
        </p:spPr>
        <p:txBody>
          <a:bodyPr anchorCtr="0" anchor="ctr" bIns="91425" lIns="91425" spcFirstLastPara="1" rIns="91425" wrap="square" tIns="91425">
            <a:noAutofit/>
          </a:bodyPr>
          <a:lstStyle>
            <a:lvl1pPr indent="0" lvl="0" marL="0" rtl="0">
              <a:lnSpc>
                <a:spcPct val="115000"/>
              </a:lnSpc>
              <a:spcBef>
                <a:spcPts val="0"/>
              </a:spcBef>
              <a:spcAft>
                <a:spcPts val="0"/>
              </a:spcAft>
              <a:buSzPts val="9600"/>
              <a:buNone/>
              <a:defRPr sz="49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idx="1" type="subTitle"/>
          </p:nvPr>
        </p:nvSpPr>
        <p:spPr>
          <a:xfrm>
            <a:off x="2603050" y="2880588"/>
            <a:ext cx="5827800" cy="4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atin typeface="Hanken Grotesk"/>
                <a:ea typeface="Hanken Grotesk"/>
                <a:cs typeface="Hanken Grotesk"/>
                <a:sym typeface="Hanken Grotesk"/>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8"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3"/>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93" name="Google Shape;93;p13"/>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94" name="Google Shape;94;p13"/>
          <p:cNvSpPr txBox="1"/>
          <p:nvPr>
            <p:ph type="title"/>
          </p:nvPr>
        </p:nvSpPr>
        <p:spPr>
          <a:xfrm>
            <a:off x="6632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3"/>
          <p:cNvSpPr txBox="1"/>
          <p:nvPr>
            <p:ph idx="1" type="subTitle"/>
          </p:nvPr>
        </p:nvSpPr>
        <p:spPr>
          <a:xfrm>
            <a:off x="78867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6" name="Google Shape;96;p13"/>
          <p:cNvSpPr txBox="1"/>
          <p:nvPr>
            <p:ph idx="2" type="subTitle"/>
          </p:nvPr>
        </p:nvSpPr>
        <p:spPr>
          <a:xfrm>
            <a:off x="78867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7" name="Google Shape;97;p13"/>
          <p:cNvSpPr txBox="1"/>
          <p:nvPr>
            <p:ph idx="3" type="subTitle"/>
          </p:nvPr>
        </p:nvSpPr>
        <p:spPr>
          <a:xfrm>
            <a:off x="3418500"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8" name="Google Shape;98;p13"/>
          <p:cNvSpPr txBox="1"/>
          <p:nvPr>
            <p:ph idx="4" type="subTitle"/>
          </p:nvPr>
        </p:nvSpPr>
        <p:spPr>
          <a:xfrm>
            <a:off x="3418500"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9" name="Google Shape;99;p13"/>
          <p:cNvSpPr txBox="1"/>
          <p:nvPr>
            <p:ph hasCustomPrompt="1" idx="5" type="title"/>
          </p:nvPr>
        </p:nvSpPr>
        <p:spPr>
          <a:xfrm>
            <a:off x="9195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6" type="title"/>
          </p:nvPr>
        </p:nvSpPr>
        <p:spPr>
          <a:xfrm>
            <a:off x="3509050"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7" type="title"/>
          </p:nvPr>
        </p:nvSpPr>
        <p:spPr>
          <a:xfrm>
            <a:off x="9195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hasCustomPrompt="1" idx="8" type="title"/>
          </p:nvPr>
        </p:nvSpPr>
        <p:spPr>
          <a:xfrm>
            <a:off x="35282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idx="9" type="subTitle"/>
          </p:nvPr>
        </p:nvSpPr>
        <p:spPr>
          <a:xfrm>
            <a:off x="604832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4" name="Google Shape;104;p13"/>
          <p:cNvSpPr txBox="1"/>
          <p:nvPr>
            <p:ph idx="13" type="subTitle"/>
          </p:nvPr>
        </p:nvSpPr>
        <p:spPr>
          <a:xfrm>
            <a:off x="604832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5" name="Google Shape;105;p13"/>
          <p:cNvSpPr txBox="1"/>
          <p:nvPr>
            <p:ph hasCustomPrompt="1" idx="14" type="title"/>
          </p:nvPr>
        </p:nvSpPr>
        <p:spPr>
          <a:xfrm>
            <a:off x="61369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hasCustomPrompt="1" idx="15" type="title"/>
          </p:nvPr>
        </p:nvSpPr>
        <p:spPr>
          <a:xfrm>
            <a:off x="61369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idx="16" type="subTitle"/>
          </p:nvPr>
        </p:nvSpPr>
        <p:spPr>
          <a:xfrm>
            <a:off x="78867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8" name="Google Shape;108;p13"/>
          <p:cNvSpPr txBox="1"/>
          <p:nvPr>
            <p:ph idx="17" type="subTitle"/>
          </p:nvPr>
        </p:nvSpPr>
        <p:spPr>
          <a:xfrm>
            <a:off x="78867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9" name="Google Shape;109;p13"/>
          <p:cNvSpPr txBox="1"/>
          <p:nvPr>
            <p:ph idx="18" type="subTitle"/>
          </p:nvPr>
        </p:nvSpPr>
        <p:spPr>
          <a:xfrm>
            <a:off x="3418500"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0" name="Google Shape;110;p13"/>
          <p:cNvSpPr txBox="1"/>
          <p:nvPr>
            <p:ph idx="19" type="subTitle"/>
          </p:nvPr>
        </p:nvSpPr>
        <p:spPr>
          <a:xfrm>
            <a:off x="3418500"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1" name="Google Shape;111;p13"/>
          <p:cNvSpPr txBox="1"/>
          <p:nvPr>
            <p:ph idx="20" type="subTitle"/>
          </p:nvPr>
        </p:nvSpPr>
        <p:spPr>
          <a:xfrm>
            <a:off x="604832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2" name="Google Shape;112;p13"/>
          <p:cNvSpPr txBox="1"/>
          <p:nvPr>
            <p:ph idx="21" type="subTitle"/>
          </p:nvPr>
        </p:nvSpPr>
        <p:spPr>
          <a:xfrm>
            <a:off x="604832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3" name="Shape 113"/>
        <p:cNvGrpSpPr/>
        <p:nvPr/>
      </p:nvGrpSpPr>
      <p:grpSpPr>
        <a:xfrm>
          <a:off x="0" y="0"/>
          <a:ext cx="0" cy="0"/>
          <a:chOff x="0" y="0"/>
          <a:chExt cx="0" cy="0"/>
        </a:xfrm>
      </p:grpSpPr>
      <p:sp>
        <p:nvSpPr>
          <p:cNvPr id="114" name="Google Shape;114;p14"/>
          <p:cNvSpPr/>
          <p:nvPr/>
        </p:nvSpPr>
        <p:spPr>
          <a:xfrm>
            <a:off x="-2125550" y="301862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4"/>
          <p:cNvGrpSpPr/>
          <p:nvPr/>
        </p:nvGrpSpPr>
        <p:grpSpPr>
          <a:xfrm>
            <a:off x="727425" y="-29250"/>
            <a:ext cx="8550550" cy="4637825"/>
            <a:chOff x="727425" y="-29250"/>
            <a:chExt cx="8550550" cy="4637825"/>
          </a:xfrm>
        </p:grpSpPr>
        <p:sp>
          <p:nvSpPr>
            <p:cNvPr id="116" name="Google Shape;116;p14"/>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4"/>
            <p:cNvCxnSpPr/>
            <p:nvPr/>
          </p:nvCxnSpPr>
          <p:spPr>
            <a:xfrm rot="10800000">
              <a:off x="727425" y="-2925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118" name="Google Shape;118;p14"/>
            <p:cNvCxnSpPr/>
            <p:nvPr/>
          </p:nvCxnSpPr>
          <p:spPr>
            <a:xfrm>
              <a:off x="8430775" y="4608575"/>
              <a:ext cx="847200" cy="0"/>
            </a:xfrm>
            <a:prstGeom prst="straightConnector1">
              <a:avLst/>
            </a:prstGeom>
            <a:noFill/>
            <a:ln cap="flat" cmpd="sng" w="19050">
              <a:solidFill>
                <a:schemeClr val="dk1"/>
              </a:solidFill>
              <a:prstDash val="solid"/>
              <a:round/>
              <a:headEnd len="med" w="med" type="none"/>
              <a:tailEnd len="med" w="med" type="none"/>
            </a:ln>
          </p:spPr>
        </p:cxnSp>
      </p:grpSp>
      <p:sp>
        <p:nvSpPr>
          <p:cNvPr id="119" name="Google Shape;119;p14"/>
          <p:cNvSpPr txBox="1"/>
          <p:nvPr>
            <p:ph type="title"/>
          </p:nvPr>
        </p:nvSpPr>
        <p:spPr>
          <a:xfrm>
            <a:off x="2212125" y="2464650"/>
            <a:ext cx="59139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sz="2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0" name="Google Shape;120;p14"/>
          <p:cNvSpPr txBox="1"/>
          <p:nvPr>
            <p:ph idx="1" type="subTitle"/>
          </p:nvPr>
        </p:nvSpPr>
        <p:spPr>
          <a:xfrm>
            <a:off x="2212125" y="838350"/>
            <a:ext cx="5913900" cy="162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atin typeface="Hanken Grotesk"/>
                <a:ea typeface="Hanken Grotesk"/>
                <a:cs typeface="Hanken Grotesk"/>
                <a:sym typeface="Hanken Grotesk"/>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2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5"/>
            <p:cNvCxnSpPr/>
            <p:nvPr/>
          </p:nvCxnSpPr>
          <p:spPr>
            <a:xfrm rot="10800000">
              <a:off x="-50475" y="232800"/>
              <a:ext cx="309300" cy="0"/>
            </a:xfrm>
            <a:prstGeom prst="straightConnector1">
              <a:avLst/>
            </a:prstGeom>
            <a:noFill/>
            <a:ln cap="flat" cmpd="sng" w="19050">
              <a:solidFill>
                <a:schemeClr val="dk1"/>
              </a:solidFill>
              <a:prstDash val="solid"/>
              <a:round/>
              <a:headEnd len="med" w="med" type="none"/>
              <a:tailEnd len="med" w="med" type="none"/>
            </a:ln>
          </p:spPr>
        </p:cxnSp>
      </p:grpSp>
      <p:sp>
        <p:nvSpPr>
          <p:cNvPr id="126" name="Google Shape;126;p15"/>
          <p:cNvSpPr txBox="1"/>
          <p:nvPr>
            <p:ph type="title"/>
          </p:nvPr>
        </p:nvSpPr>
        <p:spPr>
          <a:xfrm>
            <a:off x="720000" y="1203900"/>
            <a:ext cx="3198300" cy="1502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5"/>
          <p:cNvSpPr txBox="1"/>
          <p:nvPr>
            <p:ph idx="1" type="subTitle"/>
          </p:nvPr>
        </p:nvSpPr>
        <p:spPr>
          <a:xfrm>
            <a:off x="720000" y="2706062"/>
            <a:ext cx="3198300" cy="146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5"/>
          <p:cNvSpPr/>
          <p:nvPr>
            <p:ph idx="2" type="pic"/>
          </p:nvPr>
        </p:nvSpPr>
        <p:spPr>
          <a:xfrm>
            <a:off x="4494050" y="0"/>
            <a:ext cx="4650000" cy="5143500"/>
          </a:xfrm>
          <a:prstGeom prst="rect">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9" name="Shape 129"/>
        <p:cNvGrpSpPr/>
        <p:nvPr/>
      </p:nvGrpSpPr>
      <p:grpSpPr>
        <a:xfrm>
          <a:off x="0" y="0"/>
          <a:ext cx="0" cy="0"/>
          <a:chOff x="0" y="0"/>
          <a:chExt cx="0" cy="0"/>
        </a:xfrm>
      </p:grpSpPr>
      <p:sp>
        <p:nvSpPr>
          <p:cNvPr id="130" name="Google Shape;130;p16"/>
          <p:cNvSpPr/>
          <p:nvPr/>
        </p:nvSpPr>
        <p:spPr>
          <a:xfrm>
            <a:off x="-923000" y="-945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6"/>
          <p:cNvGrpSpPr/>
          <p:nvPr/>
        </p:nvGrpSpPr>
        <p:grpSpPr>
          <a:xfrm>
            <a:off x="-19050" y="232800"/>
            <a:ext cx="9176275" cy="4684500"/>
            <a:chOff x="-19050" y="232800"/>
            <a:chExt cx="9176275" cy="4684500"/>
          </a:xfrm>
        </p:grpSpPr>
        <p:sp>
          <p:nvSpPr>
            <p:cNvPr id="132" name="Google Shape;132;p1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6"/>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34" name="Google Shape;134;p16"/>
            <p:cNvCxnSpPr/>
            <p:nvPr/>
          </p:nvCxnSpPr>
          <p:spPr>
            <a:xfrm>
              <a:off x="8917525" y="4917300"/>
              <a:ext cx="239700" cy="0"/>
            </a:xfrm>
            <a:prstGeom prst="straightConnector1">
              <a:avLst/>
            </a:prstGeom>
            <a:noFill/>
            <a:ln cap="flat" cmpd="sng" w="19050">
              <a:solidFill>
                <a:schemeClr val="dk1"/>
              </a:solidFill>
              <a:prstDash val="solid"/>
              <a:round/>
              <a:headEnd len="med" w="med" type="none"/>
              <a:tailEnd len="med" w="med" type="none"/>
            </a:ln>
          </p:spPr>
        </p:cxnSp>
      </p:grpSp>
      <p:sp>
        <p:nvSpPr>
          <p:cNvPr id="135" name="Google Shape;135;p16"/>
          <p:cNvSpPr txBox="1"/>
          <p:nvPr>
            <p:ph type="title"/>
          </p:nvPr>
        </p:nvSpPr>
        <p:spPr>
          <a:xfrm>
            <a:off x="878875" y="1533125"/>
            <a:ext cx="3024900" cy="642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16"/>
          <p:cNvSpPr txBox="1"/>
          <p:nvPr>
            <p:ph idx="1" type="subTitle"/>
          </p:nvPr>
        </p:nvSpPr>
        <p:spPr>
          <a:xfrm>
            <a:off x="878875" y="2175300"/>
            <a:ext cx="3024900" cy="121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37" name="Shape 137"/>
        <p:cNvGrpSpPr/>
        <p:nvPr/>
      </p:nvGrpSpPr>
      <p:grpSpPr>
        <a:xfrm>
          <a:off x="0" y="0"/>
          <a:ext cx="0" cy="0"/>
          <a:chOff x="0" y="0"/>
          <a:chExt cx="0" cy="0"/>
        </a:xfrm>
      </p:grpSpPr>
      <p:sp>
        <p:nvSpPr>
          <p:cNvPr id="138" name="Google Shape;138;p17"/>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7"/>
          <p:cNvGrpSpPr/>
          <p:nvPr/>
        </p:nvGrpSpPr>
        <p:grpSpPr>
          <a:xfrm>
            <a:off x="232200" y="232800"/>
            <a:ext cx="8937900" cy="4932875"/>
            <a:chOff x="232200" y="232800"/>
            <a:chExt cx="8937900" cy="4932875"/>
          </a:xfrm>
        </p:grpSpPr>
        <p:sp>
          <p:nvSpPr>
            <p:cNvPr id="140" name="Google Shape;140;p1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17"/>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42" name="Google Shape;142;p17"/>
            <p:cNvCxnSpPr/>
            <p:nvPr/>
          </p:nvCxnSpPr>
          <p:spPr>
            <a:xfrm>
              <a:off x="233525" y="4913075"/>
              <a:ext cx="0" cy="252600"/>
            </a:xfrm>
            <a:prstGeom prst="straightConnector1">
              <a:avLst/>
            </a:prstGeom>
            <a:noFill/>
            <a:ln cap="flat" cmpd="sng" w="19050">
              <a:solidFill>
                <a:schemeClr val="dk1"/>
              </a:solidFill>
              <a:prstDash val="solid"/>
              <a:round/>
              <a:headEnd len="med" w="med" type="none"/>
              <a:tailEnd len="med" w="med" type="none"/>
            </a:ln>
          </p:spPr>
        </p:cxnSp>
      </p:grpSp>
      <p:sp>
        <p:nvSpPr>
          <p:cNvPr id="143" name="Google Shape;143;p17"/>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800"/>
            </a:lvl1pPr>
            <a:lvl2pPr lvl="1">
              <a:spcBef>
                <a:spcPts val="0"/>
              </a:spcBef>
              <a:spcAft>
                <a:spcPts val="0"/>
              </a:spcAft>
              <a:buSzPts val="3000"/>
              <a:buNone/>
              <a:defRPr>
                <a:latin typeface="Lato"/>
                <a:ea typeface="Lato"/>
                <a:cs typeface="Lato"/>
                <a:sym typeface="Lato"/>
              </a:defRPr>
            </a:lvl2pPr>
            <a:lvl3pPr lvl="2">
              <a:spcBef>
                <a:spcPts val="0"/>
              </a:spcBef>
              <a:spcAft>
                <a:spcPts val="0"/>
              </a:spcAft>
              <a:buSzPts val="3000"/>
              <a:buNone/>
              <a:defRPr>
                <a:latin typeface="Lato"/>
                <a:ea typeface="Lato"/>
                <a:cs typeface="Lato"/>
                <a:sym typeface="Lato"/>
              </a:defRPr>
            </a:lvl3pPr>
            <a:lvl4pPr lvl="3">
              <a:spcBef>
                <a:spcPts val="0"/>
              </a:spcBef>
              <a:spcAft>
                <a:spcPts val="0"/>
              </a:spcAft>
              <a:buSzPts val="3000"/>
              <a:buNone/>
              <a:defRPr>
                <a:latin typeface="Lato"/>
                <a:ea typeface="Lato"/>
                <a:cs typeface="Lato"/>
                <a:sym typeface="Lato"/>
              </a:defRPr>
            </a:lvl4pPr>
            <a:lvl5pPr lvl="4">
              <a:spcBef>
                <a:spcPts val="0"/>
              </a:spcBef>
              <a:spcAft>
                <a:spcPts val="0"/>
              </a:spcAft>
              <a:buSzPts val="3000"/>
              <a:buNone/>
              <a:defRPr>
                <a:latin typeface="Lato"/>
                <a:ea typeface="Lato"/>
                <a:cs typeface="Lato"/>
                <a:sym typeface="Lato"/>
              </a:defRPr>
            </a:lvl5pPr>
            <a:lvl6pPr lvl="5">
              <a:spcBef>
                <a:spcPts val="0"/>
              </a:spcBef>
              <a:spcAft>
                <a:spcPts val="0"/>
              </a:spcAft>
              <a:buSzPts val="3000"/>
              <a:buNone/>
              <a:defRPr>
                <a:latin typeface="Lato"/>
                <a:ea typeface="Lato"/>
                <a:cs typeface="Lato"/>
                <a:sym typeface="Lato"/>
              </a:defRPr>
            </a:lvl6pPr>
            <a:lvl7pPr lvl="6">
              <a:spcBef>
                <a:spcPts val="0"/>
              </a:spcBef>
              <a:spcAft>
                <a:spcPts val="0"/>
              </a:spcAft>
              <a:buSzPts val="3000"/>
              <a:buNone/>
              <a:defRPr>
                <a:latin typeface="Lato"/>
                <a:ea typeface="Lato"/>
                <a:cs typeface="Lato"/>
                <a:sym typeface="Lato"/>
              </a:defRPr>
            </a:lvl7pPr>
            <a:lvl8pPr lvl="7">
              <a:spcBef>
                <a:spcPts val="0"/>
              </a:spcBef>
              <a:spcAft>
                <a:spcPts val="0"/>
              </a:spcAft>
              <a:buSzPts val="3000"/>
              <a:buNone/>
              <a:defRPr>
                <a:latin typeface="Lato"/>
                <a:ea typeface="Lato"/>
                <a:cs typeface="Lato"/>
                <a:sym typeface="Lato"/>
              </a:defRPr>
            </a:lvl8pPr>
            <a:lvl9pPr lvl="8">
              <a:spcBef>
                <a:spcPts val="0"/>
              </a:spcBef>
              <a:spcAft>
                <a:spcPts val="0"/>
              </a:spcAft>
              <a:buSzPts val="3000"/>
              <a:buNone/>
              <a:defRPr>
                <a:latin typeface="Lato"/>
                <a:ea typeface="Lato"/>
                <a:cs typeface="Lato"/>
                <a:sym typeface="Lato"/>
              </a:defRPr>
            </a:lvl9pPr>
          </a:lstStyle>
          <a:p/>
        </p:txBody>
      </p:sp>
      <p:sp>
        <p:nvSpPr>
          <p:cNvPr id="144" name="Google Shape;144;p17"/>
          <p:cNvSpPr txBox="1"/>
          <p:nvPr>
            <p:ph idx="1" type="subTitle"/>
          </p:nvPr>
        </p:nvSpPr>
        <p:spPr>
          <a:xfrm>
            <a:off x="713250" y="1017725"/>
            <a:ext cx="7717500" cy="889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
    <p:spTree>
      <p:nvGrpSpPr>
        <p:cNvPr id="145" name="Shape 145"/>
        <p:cNvGrpSpPr/>
        <p:nvPr/>
      </p:nvGrpSpPr>
      <p:grpSpPr>
        <a:xfrm>
          <a:off x="0" y="0"/>
          <a:ext cx="0" cy="0"/>
          <a:chOff x="0" y="0"/>
          <a:chExt cx="0" cy="0"/>
        </a:xfrm>
      </p:grpSpPr>
      <p:sp>
        <p:nvSpPr>
          <p:cNvPr id="146" name="Google Shape;146;p18"/>
          <p:cNvSpPr/>
          <p:nvPr/>
        </p:nvSpPr>
        <p:spPr>
          <a:xfrm>
            <a:off x="7069475" y="3282725"/>
            <a:ext cx="3701700" cy="370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8"/>
          <p:cNvGrpSpPr/>
          <p:nvPr/>
        </p:nvGrpSpPr>
        <p:grpSpPr>
          <a:xfrm>
            <a:off x="-19050" y="232800"/>
            <a:ext cx="8930250" cy="5117250"/>
            <a:chOff x="-19050" y="232800"/>
            <a:chExt cx="8930250" cy="5117250"/>
          </a:xfrm>
        </p:grpSpPr>
        <p:sp>
          <p:nvSpPr>
            <p:cNvPr id="148" name="Google Shape;148;p1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8"/>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50" name="Google Shape;150;p18"/>
            <p:cNvCxnSpPr/>
            <p:nvPr/>
          </p:nvCxnSpPr>
          <p:spPr>
            <a:xfrm rot="10800000">
              <a:off x="8911200" y="4917150"/>
              <a:ext cx="0" cy="432900"/>
            </a:xfrm>
            <a:prstGeom prst="straightConnector1">
              <a:avLst/>
            </a:prstGeom>
            <a:noFill/>
            <a:ln cap="flat" cmpd="sng" w="19050">
              <a:solidFill>
                <a:schemeClr val="dk1"/>
              </a:solidFill>
              <a:prstDash val="solid"/>
              <a:round/>
              <a:headEnd len="med" w="med" type="none"/>
              <a:tailEnd len="med" w="med" type="none"/>
            </a:ln>
          </p:spPr>
        </p:cxnSp>
      </p:grpSp>
      <p:sp>
        <p:nvSpPr>
          <p:cNvPr id="151" name="Google Shape;151;p18"/>
          <p:cNvSpPr txBox="1"/>
          <p:nvPr>
            <p:ph type="title"/>
          </p:nvPr>
        </p:nvSpPr>
        <p:spPr>
          <a:xfrm>
            <a:off x="72232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
        <p:nvSpPr>
          <p:cNvPr id="152" name="Google Shape;152;p18"/>
          <p:cNvSpPr txBox="1"/>
          <p:nvPr>
            <p:ph idx="1" type="subTitle"/>
          </p:nvPr>
        </p:nvSpPr>
        <p:spPr>
          <a:xfrm>
            <a:off x="713175" y="1421525"/>
            <a:ext cx="5945400" cy="2600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3" name="Shape 153"/>
        <p:cNvGrpSpPr/>
        <p:nvPr/>
      </p:nvGrpSpPr>
      <p:grpSpPr>
        <a:xfrm>
          <a:off x="0" y="0"/>
          <a:ext cx="0" cy="0"/>
          <a:chOff x="0" y="0"/>
          <a:chExt cx="0" cy="0"/>
        </a:xfrm>
      </p:grpSpPr>
      <p:sp>
        <p:nvSpPr>
          <p:cNvPr id="154" name="Google Shape;154;p19"/>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9"/>
          <p:cNvGrpSpPr/>
          <p:nvPr/>
        </p:nvGrpSpPr>
        <p:grpSpPr>
          <a:xfrm>
            <a:off x="232200" y="232800"/>
            <a:ext cx="8988300" cy="5000100"/>
            <a:chOff x="232200" y="232800"/>
            <a:chExt cx="8988300" cy="5000100"/>
          </a:xfrm>
        </p:grpSpPr>
        <p:sp>
          <p:nvSpPr>
            <p:cNvPr id="156" name="Google Shape;156;p1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19"/>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158" name="Google Shape;158;p19"/>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159" name="Google Shape;15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19"/>
          <p:cNvSpPr txBox="1"/>
          <p:nvPr>
            <p:ph idx="1" type="subTitle"/>
          </p:nvPr>
        </p:nvSpPr>
        <p:spPr>
          <a:xfrm>
            <a:off x="977801"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1" name="Google Shape;161;p19"/>
          <p:cNvSpPr txBox="1"/>
          <p:nvPr>
            <p:ph idx="2" type="subTitle"/>
          </p:nvPr>
        </p:nvSpPr>
        <p:spPr>
          <a:xfrm>
            <a:off x="345074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2" name="Google Shape;162;p19"/>
          <p:cNvSpPr txBox="1"/>
          <p:nvPr>
            <p:ph idx="3" type="subTitle"/>
          </p:nvPr>
        </p:nvSpPr>
        <p:spPr>
          <a:xfrm>
            <a:off x="592369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3" name="Google Shape;163;p19"/>
          <p:cNvSpPr txBox="1"/>
          <p:nvPr>
            <p:ph idx="4" type="subTitle"/>
          </p:nvPr>
        </p:nvSpPr>
        <p:spPr>
          <a:xfrm>
            <a:off x="977803"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64" name="Google Shape;164;p19"/>
          <p:cNvSpPr txBox="1"/>
          <p:nvPr>
            <p:ph idx="5" type="subTitle"/>
          </p:nvPr>
        </p:nvSpPr>
        <p:spPr>
          <a:xfrm>
            <a:off x="345074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65" name="Google Shape;165;p19"/>
          <p:cNvSpPr txBox="1"/>
          <p:nvPr>
            <p:ph idx="6" type="subTitle"/>
          </p:nvPr>
        </p:nvSpPr>
        <p:spPr>
          <a:xfrm>
            <a:off x="592369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66"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20"/>
            <p:cNvCxnSpPr/>
            <p:nvPr/>
          </p:nvCxnSpPr>
          <p:spPr>
            <a:xfrm>
              <a:off x="-725" y="2668450"/>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171" name="Google Shape;171;p20"/>
            <p:cNvCxnSpPr/>
            <p:nvPr/>
          </p:nvCxnSpPr>
          <p:spPr>
            <a:xfrm>
              <a:off x="-725" y="3793800"/>
              <a:ext cx="939900" cy="0"/>
            </a:xfrm>
            <a:prstGeom prst="straightConnector1">
              <a:avLst/>
            </a:prstGeom>
            <a:noFill/>
            <a:ln cap="flat" cmpd="sng" w="19050">
              <a:solidFill>
                <a:schemeClr val="dk1"/>
              </a:solidFill>
              <a:prstDash val="solid"/>
              <a:round/>
              <a:headEnd len="med" w="med" type="none"/>
              <a:tailEnd len="med" w="med" type="none"/>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0"/>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175" name="Google Shape;175;p20"/>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176" name="Google Shape;176;p20"/>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20"/>
          <p:cNvSpPr txBox="1"/>
          <p:nvPr>
            <p:ph idx="1" type="subTitle"/>
          </p:nvPr>
        </p:nvSpPr>
        <p:spPr>
          <a:xfrm>
            <a:off x="1731050" y="1640570"/>
            <a:ext cx="6613200" cy="53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78" name="Google Shape;178;p20"/>
          <p:cNvSpPr txBox="1"/>
          <p:nvPr>
            <p:ph idx="2" type="subTitle"/>
          </p:nvPr>
        </p:nvSpPr>
        <p:spPr>
          <a:xfrm>
            <a:off x="1731050" y="280036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79" name="Google Shape;179;p20"/>
          <p:cNvSpPr txBox="1"/>
          <p:nvPr>
            <p:ph idx="3" type="subTitle"/>
          </p:nvPr>
        </p:nvSpPr>
        <p:spPr>
          <a:xfrm>
            <a:off x="1731050" y="395745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80" name="Google Shape;180;p20"/>
          <p:cNvSpPr txBox="1"/>
          <p:nvPr>
            <p:ph idx="4" type="subTitle"/>
          </p:nvPr>
        </p:nvSpPr>
        <p:spPr>
          <a:xfrm>
            <a:off x="1731050" y="1241275"/>
            <a:ext cx="6613200" cy="530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81" name="Google Shape;181;p20"/>
          <p:cNvSpPr txBox="1"/>
          <p:nvPr>
            <p:ph idx="5" type="subTitle"/>
          </p:nvPr>
        </p:nvSpPr>
        <p:spPr>
          <a:xfrm>
            <a:off x="1731050" y="2395400"/>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82" name="Google Shape;182;p20"/>
          <p:cNvSpPr txBox="1"/>
          <p:nvPr>
            <p:ph idx="6" type="subTitle"/>
          </p:nvPr>
        </p:nvSpPr>
        <p:spPr>
          <a:xfrm>
            <a:off x="1731050" y="3546826"/>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3"/>
            <p:cNvCxnSpPr/>
            <p:nvPr/>
          </p:nvCxnSpPr>
          <p:spPr>
            <a:xfrm rot="10800000">
              <a:off x="713225" y="-62550"/>
              <a:ext cx="0" cy="596100"/>
            </a:xfrm>
            <a:prstGeom prst="straightConnector1">
              <a:avLst/>
            </a:prstGeom>
            <a:noFill/>
            <a:ln cap="flat" cmpd="sng" w="19050">
              <a:solidFill>
                <a:schemeClr val="dk1"/>
              </a:solidFill>
              <a:prstDash val="solid"/>
              <a:round/>
              <a:headEnd len="med" w="med" type="none"/>
              <a:tailEnd len="med" w="med" type="none"/>
            </a:ln>
          </p:spPr>
        </p:cxnSp>
        <p:cxnSp>
          <p:nvCxnSpPr>
            <p:cNvPr id="21" name="Google Shape;21;p3"/>
            <p:cNvCxnSpPr/>
            <p:nvPr/>
          </p:nvCxnSpPr>
          <p:spPr>
            <a:xfrm>
              <a:off x="8430775" y="4608450"/>
              <a:ext cx="0" cy="539100"/>
            </a:xfrm>
            <a:prstGeom prst="straightConnector1">
              <a:avLst/>
            </a:prstGeom>
            <a:noFill/>
            <a:ln cap="flat" cmpd="sng" w="19050">
              <a:solidFill>
                <a:schemeClr val="dk1"/>
              </a:solidFill>
              <a:prstDash val="solid"/>
              <a:round/>
              <a:headEnd len="med" w="med" type="none"/>
              <a:tailEnd len="med" w="med" type="none"/>
            </a:ln>
          </p:spPr>
        </p:cxnSp>
      </p:grpSp>
      <p:sp>
        <p:nvSpPr>
          <p:cNvPr id="22" name="Google Shape;22;p3"/>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720000" y="533550"/>
            <a:ext cx="824400" cy="7050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6000"/>
              <a:buNone/>
              <a:defRPr sz="33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1216475" y="2730750"/>
            <a:ext cx="50676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83"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1"/>
            <p:cNvCxnSpPr/>
            <p:nvPr/>
          </p:nvCxnSpPr>
          <p:spPr>
            <a:xfrm rot="10800000">
              <a:off x="232200" y="-60100"/>
              <a:ext cx="0" cy="296700"/>
            </a:xfrm>
            <a:prstGeom prst="straightConnector1">
              <a:avLst/>
            </a:prstGeom>
            <a:noFill/>
            <a:ln cap="flat" cmpd="sng" w="19050">
              <a:solidFill>
                <a:schemeClr val="dk1"/>
              </a:solidFill>
              <a:prstDash val="solid"/>
              <a:round/>
              <a:headEnd len="med" w="med" type="none"/>
              <a:tailEnd len="med" w="med" type="none"/>
            </a:ln>
          </p:spPr>
        </p:cxnSp>
        <p:cxnSp>
          <p:nvCxnSpPr>
            <p:cNvPr id="188" name="Google Shape;188;p21"/>
            <p:cNvCxnSpPr/>
            <p:nvPr/>
          </p:nvCxnSpPr>
          <p:spPr>
            <a:xfrm>
              <a:off x="8904900" y="4917300"/>
              <a:ext cx="397500" cy="0"/>
            </a:xfrm>
            <a:prstGeom prst="straightConnector1">
              <a:avLst/>
            </a:prstGeom>
            <a:noFill/>
            <a:ln cap="flat" cmpd="sng" w="19050">
              <a:solidFill>
                <a:schemeClr val="dk1"/>
              </a:solidFill>
              <a:prstDash val="solid"/>
              <a:round/>
              <a:headEnd len="med" w="med" type="none"/>
              <a:tailEnd len="med" w="med" type="none"/>
            </a:ln>
          </p:spPr>
        </p:cxnSp>
      </p:grpSp>
      <p:sp>
        <p:nvSpPr>
          <p:cNvPr id="189" name="Google Shape;18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0" name="Google Shape;190;p21"/>
          <p:cNvSpPr txBox="1"/>
          <p:nvPr>
            <p:ph idx="1" type="subTitle"/>
          </p:nvPr>
        </p:nvSpPr>
        <p:spPr>
          <a:xfrm>
            <a:off x="2032350" y="1565625"/>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1" name="Google Shape;191;p21"/>
          <p:cNvSpPr txBox="1"/>
          <p:nvPr>
            <p:ph idx="2" type="subTitle"/>
          </p:nvPr>
        </p:nvSpPr>
        <p:spPr>
          <a:xfrm>
            <a:off x="2641957" y="2723563"/>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2" name="Google Shape;192;p21"/>
          <p:cNvSpPr txBox="1"/>
          <p:nvPr>
            <p:ph idx="3" type="subTitle"/>
          </p:nvPr>
        </p:nvSpPr>
        <p:spPr>
          <a:xfrm>
            <a:off x="3251557" y="3881500"/>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3" name="Google Shape;193;p21"/>
          <p:cNvSpPr txBox="1"/>
          <p:nvPr>
            <p:ph idx="4" type="subTitle"/>
          </p:nvPr>
        </p:nvSpPr>
        <p:spPr>
          <a:xfrm>
            <a:off x="2032350" y="1253625"/>
            <a:ext cx="48768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94" name="Google Shape;194;p21"/>
          <p:cNvSpPr txBox="1"/>
          <p:nvPr>
            <p:ph idx="5" type="subTitle"/>
          </p:nvPr>
        </p:nvSpPr>
        <p:spPr>
          <a:xfrm>
            <a:off x="2641950" y="241227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95" name="Google Shape;195;p21"/>
          <p:cNvSpPr txBox="1"/>
          <p:nvPr>
            <p:ph idx="6" type="subTitle"/>
          </p:nvPr>
        </p:nvSpPr>
        <p:spPr>
          <a:xfrm>
            <a:off x="3251550" y="357092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6"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2"/>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01" name="Google Shape;201;p22"/>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202" name="Google Shape;20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3" name="Google Shape;203;p22"/>
          <p:cNvSpPr txBox="1"/>
          <p:nvPr>
            <p:ph idx="1" type="subTitle"/>
          </p:nvPr>
        </p:nvSpPr>
        <p:spPr>
          <a:xfrm>
            <a:off x="1762571"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4" name="Google Shape;204;p22"/>
          <p:cNvSpPr txBox="1"/>
          <p:nvPr>
            <p:ph idx="2" type="subTitle"/>
          </p:nvPr>
        </p:nvSpPr>
        <p:spPr>
          <a:xfrm>
            <a:off x="5132667"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5" name="Google Shape;205;p22"/>
          <p:cNvSpPr txBox="1"/>
          <p:nvPr>
            <p:ph idx="3" type="subTitle"/>
          </p:nvPr>
        </p:nvSpPr>
        <p:spPr>
          <a:xfrm>
            <a:off x="1762571"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6" name="Google Shape;206;p22"/>
          <p:cNvSpPr txBox="1"/>
          <p:nvPr>
            <p:ph idx="4" type="subTitle"/>
          </p:nvPr>
        </p:nvSpPr>
        <p:spPr>
          <a:xfrm>
            <a:off x="5132667"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7" name="Google Shape;207;p22"/>
          <p:cNvSpPr txBox="1"/>
          <p:nvPr>
            <p:ph idx="5" type="subTitle"/>
          </p:nvPr>
        </p:nvSpPr>
        <p:spPr>
          <a:xfrm>
            <a:off x="1762571"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08" name="Google Shape;208;p22"/>
          <p:cNvSpPr txBox="1"/>
          <p:nvPr>
            <p:ph idx="6" type="subTitle"/>
          </p:nvPr>
        </p:nvSpPr>
        <p:spPr>
          <a:xfrm>
            <a:off x="5132667"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09" name="Google Shape;209;p22"/>
          <p:cNvSpPr txBox="1"/>
          <p:nvPr>
            <p:ph idx="7" type="subTitle"/>
          </p:nvPr>
        </p:nvSpPr>
        <p:spPr>
          <a:xfrm>
            <a:off x="1762571"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10" name="Google Shape;210;p22"/>
          <p:cNvSpPr txBox="1"/>
          <p:nvPr>
            <p:ph idx="8" type="subTitle"/>
          </p:nvPr>
        </p:nvSpPr>
        <p:spPr>
          <a:xfrm>
            <a:off x="5132667"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211" name="Shape 211"/>
        <p:cNvGrpSpPr/>
        <p:nvPr/>
      </p:nvGrpSpPr>
      <p:grpSpPr>
        <a:xfrm>
          <a:off x="0" y="0"/>
          <a:ext cx="0" cy="0"/>
          <a:chOff x="0" y="0"/>
          <a:chExt cx="0" cy="0"/>
        </a:xfrm>
      </p:grpSpPr>
      <p:sp>
        <p:nvSpPr>
          <p:cNvPr id="212" name="Google Shape;212;p23"/>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3"/>
          <p:cNvGrpSpPr/>
          <p:nvPr/>
        </p:nvGrpSpPr>
        <p:grpSpPr>
          <a:xfrm>
            <a:off x="232200" y="232800"/>
            <a:ext cx="8988300" cy="5000100"/>
            <a:chOff x="232200" y="232800"/>
            <a:chExt cx="8988300" cy="5000100"/>
          </a:xfrm>
        </p:grpSpPr>
        <p:sp>
          <p:nvSpPr>
            <p:cNvPr id="214" name="Google Shape;214;p2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23"/>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16" name="Google Shape;216;p23"/>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217" name="Google Shape;21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3"/>
          <p:cNvSpPr txBox="1"/>
          <p:nvPr>
            <p:ph idx="1" type="subTitle"/>
          </p:nvPr>
        </p:nvSpPr>
        <p:spPr>
          <a:xfrm>
            <a:off x="874134"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9" name="Google Shape;219;p23"/>
          <p:cNvSpPr txBox="1"/>
          <p:nvPr>
            <p:ph idx="2" type="subTitle"/>
          </p:nvPr>
        </p:nvSpPr>
        <p:spPr>
          <a:xfrm>
            <a:off x="3319800"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0" name="Google Shape;220;p23"/>
          <p:cNvSpPr txBox="1"/>
          <p:nvPr>
            <p:ph idx="3" type="subTitle"/>
          </p:nvPr>
        </p:nvSpPr>
        <p:spPr>
          <a:xfrm>
            <a:off x="874134"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1" name="Google Shape;221;p23"/>
          <p:cNvSpPr txBox="1"/>
          <p:nvPr>
            <p:ph idx="4" type="subTitle"/>
          </p:nvPr>
        </p:nvSpPr>
        <p:spPr>
          <a:xfrm>
            <a:off x="3319800"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2" name="Google Shape;222;p23"/>
          <p:cNvSpPr txBox="1"/>
          <p:nvPr>
            <p:ph idx="5" type="subTitle"/>
          </p:nvPr>
        </p:nvSpPr>
        <p:spPr>
          <a:xfrm>
            <a:off x="5765466"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3" name="Google Shape;223;p23"/>
          <p:cNvSpPr txBox="1"/>
          <p:nvPr>
            <p:ph idx="6" type="subTitle"/>
          </p:nvPr>
        </p:nvSpPr>
        <p:spPr>
          <a:xfrm>
            <a:off x="5765466"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4" name="Google Shape;224;p23"/>
          <p:cNvSpPr txBox="1"/>
          <p:nvPr>
            <p:ph idx="7" type="subTitle"/>
          </p:nvPr>
        </p:nvSpPr>
        <p:spPr>
          <a:xfrm>
            <a:off x="872334"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5" name="Google Shape;225;p23"/>
          <p:cNvSpPr txBox="1"/>
          <p:nvPr>
            <p:ph idx="8" type="subTitle"/>
          </p:nvPr>
        </p:nvSpPr>
        <p:spPr>
          <a:xfrm>
            <a:off x="3318000"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6" name="Google Shape;226;p23"/>
          <p:cNvSpPr txBox="1"/>
          <p:nvPr>
            <p:ph idx="9" type="subTitle"/>
          </p:nvPr>
        </p:nvSpPr>
        <p:spPr>
          <a:xfrm>
            <a:off x="5763666"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7" name="Google Shape;227;p23"/>
          <p:cNvSpPr txBox="1"/>
          <p:nvPr>
            <p:ph idx="13" type="subTitle"/>
          </p:nvPr>
        </p:nvSpPr>
        <p:spPr>
          <a:xfrm>
            <a:off x="872334"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8" name="Google Shape;228;p23"/>
          <p:cNvSpPr txBox="1"/>
          <p:nvPr>
            <p:ph idx="14" type="subTitle"/>
          </p:nvPr>
        </p:nvSpPr>
        <p:spPr>
          <a:xfrm>
            <a:off x="3318000"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9" name="Google Shape;229;p23"/>
          <p:cNvSpPr txBox="1"/>
          <p:nvPr>
            <p:ph idx="15" type="subTitle"/>
          </p:nvPr>
        </p:nvSpPr>
        <p:spPr>
          <a:xfrm>
            <a:off x="5763666"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230" name="Shape 230"/>
        <p:cNvGrpSpPr/>
        <p:nvPr/>
      </p:nvGrpSpPr>
      <p:grpSpPr>
        <a:xfrm>
          <a:off x="0" y="0"/>
          <a:ext cx="0" cy="0"/>
          <a:chOff x="0" y="0"/>
          <a:chExt cx="0" cy="0"/>
        </a:xfrm>
      </p:grpSpPr>
      <p:sp>
        <p:nvSpPr>
          <p:cNvPr id="231" name="Google Shape;231;p24"/>
          <p:cNvSpPr/>
          <p:nvPr/>
        </p:nvSpPr>
        <p:spPr>
          <a:xfrm>
            <a:off x="6309175" y="248697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4"/>
          <p:cNvGrpSpPr/>
          <p:nvPr/>
        </p:nvGrpSpPr>
        <p:grpSpPr>
          <a:xfrm>
            <a:off x="-69525" y="539500"/>
            <a:ext cx="9455500" cy="4069200"/>
            <a:chOff x="-69525" y="539500"/>
            <a:chExt cx="9455500" cy="4069200"/>
          </a:xfrm>
        </p:grpSpPr>
        <p:grpSp>
          <p:nvGrpSpPr>
            <p:cNvPr id="233" name="Google Shape;233;p24"/>
            <p:cNvGrpSpPr/>
            <p:nvPr/>
          </p:nvGrpSpPr>
          <p:grpSpPr>
            <a:xfrm>
              <a:off x="713225" y="539500"/>
              <a:ext cx="8672750" cy="4069200"/>
              <a:chOff x="713225" y="539500"/>
              <a:chExt cx="8672750" cy="4069200"/>
            </a:xfrm>
          </p:grpSpPr>
          <p:sp>
            <p:nvSpPr>
              <p:cNvPr id="234" name="Google Shape;234;p24"/>
              <p:cNvSpPr/>
              <p:nvPr/>
            </p:nvSpPr>
            <p:spPr>
              <a:xfrm>
                <a:off x="713225" y="539500"/>
                <a:ext cx="7717500" cy="406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24"/>
              <p:cNvCxnSpPr/>
              <p:nvPr/>
            </p:nvCxnSpPr>
            <p:spPr>
              <a:xfrm>
                <a:off x="8407675" y="4608575"/>
                <a:ext cx="978300" cy="0"/>
              </a:xfrm>
              <a:prstGeom prst="straightConnector1">
                <a:avLst/>
              </a:prstGeom>
              <a:noFill/>
              <a:ln cap="flat" cmpd="sng" w="19050">
                <a:solidFill>
                  <a:schemeClr val="dk1"/>
                </a:solidFill>
                <a:prstDash val="solid"/>
                <a:round/>
                <a:headEnd len="med" w="med" type="none"/>
                <a:tailEnd len="med" w="med" type="none"/>
              </a:ln>
            </p:spPr>
          </p:cxnSp>
        </p:grpSp>
        <p:cxnSp>
          <p:nvCxnSpPr>
            <p:cNvPr id="236" name="Google Shape;236;p24"/>
            <p:cNvCxnSpPr/>
            <p:nvPr/>
          </p:nvCxnSpPr>
          <p:spPr>
            <a:xfrm rot="10800000">
              <a:off x="-69525" y="539500"/>
              <a:ext cx="789000" cy="0"/>
            </a:xfrm>
            <a:prstGeom prst="straightConnector1">
              <a:avLst/>
            </a:prstGeom>
            <a:noFill/>
            <a:ln cap="flat" cmpd="sng" w="19050">
              <a:solidFill>
                <a:schemeClr val="dk1"/>
              </a:solidFill>
              <a:prstDash val="solid"/>
              <a:round/>
              <a:headEnd len="med" w="med" type="none"/>
              <a:tailEnd len="med" w="med" type="none"/>
            </a:ln>
          </p:spPr>
        </p:cxnSp>
      </p:grpSp>
      <p:sp>
        <p:nvSpPr>
          <p:cNvPr id="237" name="Google Shape;237;p24"/>
          <p:cNvSpPr txBox="1"/>
          <p:nvPr>
            <p:ph hasCustomPrompt="1" type="title"/>
          </p:nvPr>
        </p:nvSpPr>
        <p:spPr>
          <a:xfrm>
            <a:off x="707575" y="539500"/>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8" name="Google Shape;238;p24"/>
          <p:cNvSpPr txBox="1"/>
          <p:nvPr>
            <p:ph idx="1" type="subTitle"/>
          </p:nvPr>
        </p:nvSpPr>
        <p:spPr>
          <a:xfrm>
            <a:off x="707575" y="1308392"/>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39" name="Google Shape;239;p24"/>
          <p:cNvSpPr txBox="1"/>
          <p:nvPr>
            <p:ph hasCustomPrompt="1" idx="2" type="title"/>
          </p:nvPr>
        </p:nvSpPr>
        <p:spPr>
          <a:xfrm>
            <a:off x="707575" y="1901349"/>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0" name="Google Shape;240;p24"/>
          <p:cNvSpPr txBox="1"/>
          <p:nvPr>
            <p:ph idx="3" type="subTitle"/>
          </p:nvPr>
        </p:nvSpPr>
        <p:spPr>
          <a:xfrm>
            <a:off x="707575" y="2670245"/>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41" name="Google Shape;241;p24"/>
          <p:cNvSpPr txBox="1"/>
          <p:nvPr>
            <p:ph hasCustomPrompt="1" idx="4" type="title"/>
          </p:nvPr>
        </p:nvSpPr>
        <p:spPr>
          <a:xfrm>
            <a:off x="707575" y="3263198"/>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2" name="Google Shape;242;p24"/>
          <p:cNvSpPr txBox="1"/>
          <p:nvPr>
            <p:ph idx="5" type="subTitle"/>
          </p:nvPr>
        </p:nvSpPr>
        <p:spPr>
          <a:xfrm>
            <a:off x="707575" y="4032098"/>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43"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25"/>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48" name="Google Shape;248;p25"/>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249" name="Google Shape;249;p25"/>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50"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 name="Google Shape;254;p26"/>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55" name="Google Shape;255;p26"/>
            <p:cNvCxnSpPr/>
            <p:nvPr/>
          </p:nvCxnSpPr>
          <p:spPr>
            <a:xfrm rot="10800000">
              <a:off x="232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256" name="Google Shape;256;p26"/>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57" name="Shape 257"/>
        <p:cNvGrpSpPr/>
        <p:nvPr/>
      </p:nvGrpSpPr>
      <p:grpSpPr>
        <a:xfrm>
          <a:off x="0" y="0"/>
          <a:ext cx="0" cy="0"/>
          <a:chOff x="0" y="0"/>
          <a:chExt cx="0" cy="0"/>
        </a:xfrm>
      </p:grpSpPr>
      <p:sp>
        <p:nvSpPr>
          <p:cNvPr id="258" name="Google Shape;258;p27"/>
          <p:cNvSpPr/>
          <p:nvPr/>
        </p:nvSpPr>
        <p:spPr>
          <a:xfrm>
            <a:off x="6677100" y="-9050"/>
            <a:ext cx="5161500" cy="51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7"/>
          <p:cNvGrpSpPr/>
          <p:nvPr/>
        </p:nvGrpSpPr>
        <p:grpSpPr>
          <a:xfrm>
            <a:off x="713223" y="-79050"/>
            <a:ext cx="8791100" cy="4687625"/>
            <a:chOff x="-669332" y="-79050"/>
            <a:chExt cx="10173707" cy="4687625"/>
          </a:xfrm>
        </p:grpSpPr>
        <p:sp>
          <p:nvSpPr>
            <p:cNvPr id="260" name="Google Shape;260;p27"/>
            <p:cNvSpPr/>
            <p:nvPr/>
          </p:nvSpPr>
          <p:spPr>
            <a:xfrm>
              <a:off x="-669325" y="533550"/>
              <a:ext cx="91002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27"/>
            <p:cNvCxnSpPr/>
            <p:nvPr/>
          </p:nvCxnSpPr>
          <p:spPr>
            <a:xfrm rot="10800000">
              <a:off x="-669332" y="-79050"/>
              <a:ext cx="0" cy="624900"/>
            </a:xfrm>
            <a:prstGeom prst="straightConnector1">
              <a:avLst/>
            </a:prstGeom>
            <a:noFill/>
            <a:ln cap="flat" cmpd="sng" w="19050">
              <a:solidFill>
                <a:schemeClr val="dk1"/>
              </a:solidFill>
              <a:prstDash val="solid"/>
              <a:round/>
              <a:headEnd len="med" w="med" type="none"/>
              <a:tailEnd len="med" w="med" type="none"/>
            </a:ln>
          </p:spPr>
        </p:cxnSp>
        <p:cxnSp>
          <p:nvCxnSpPr>
            <p:cNvPr id="262" name="Google Shape;262;p27"/>
            <p:cNvCxnSpPr/>
            <p:nvPr/>
          </p:nvCxnSpPr>
          <p:spPr>
            <a:xfrm>
              <a:off x="8425275" y="4608575"/>
              <a:ext cx="1079100" cy="0"/>
            </a:xfrm>
            <a:prstGeom prst="straightConnector1">
              <a:avLst/>
            </a:prstGeom>
            <a:noFill/>
            <a:ln cap="flat" cmpd="sng" w="19050">
              <a:solidFill>
                <a:schemeClr val="dk1"/>
              </a:solidFill>
              <a:prstDash val="solid"/>
              <a:round/>
              <a:headEnd len="med" w="med" type="none"/>
              <a:tailEnd len="med" w="med" type="none"/>
            </a:ln>
          </p:spPr>
        </p:cxnSp>
      </p:grpSp>
      <p:sp>
        <p:nvSpPr>
          <p:cNvPr id="263" name="Google Shape;263;p27"/>
          <p:cNvSpPr txBox="1"/>
          <p:nvPr>
            <p:ph type="title"/>
          </p:nvPr>
        </p:nvSpPr>
        <p:spPr>
          <a:xfrm>
            <a:off x="1094263" y="77832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4" name="Google Shape;264;p27"/>
          <p:cNvSpPr txBox="1"/>
          <p:nvPr>
            <p:ph idx="1" type="subTitle"/>
          </p:nvPr>
        </p:nvSpPr>
        <p:spPr>
          <a:xfrm>
            <a:off x="1094225" y="1651512"/>
            <a:ext cx="4448100" cy="1224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27"/>
          <p:cNvSpPr txBox="1"/>
          <p:nvPr/>
        </p:nvSpPr>
        <p:spPr>
          <a:xfrm>
            <a:off x="1094225" y="3383825"/>
            <a:ext cx="57972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GB" sz="1200">
                <a:solidFill>
                  <a:schemeClr val="dk1"/>
                </a:solidFill>
                <a:latin typeface="Hanken Grotesk"/>
                <a:ea typeface="Hanken Grotesk"/>
                <a:cs typeface="Hanken Grotesk"/>
                <a:sym typeface="Hanken Grotesk"/>
              </a:rPr>
              <a:t>CREDITS: This presentation template was created by </a:t>
            </a:r>
            <a:r>
              <a:rPr b="1" lang="en-GB" sz="1200" u="sng">
                <a:solidFill>
                  <a:schemeClr val="dk1"/>
                </a:solidFill>
                <a:latin typeface="Hanken Grotesk"/>
                <a:ea typeface="Hanken Grotesk"/>
                <a:cs typeface="Hanken Grotesk"/>
                <a:sym typeface="Hanken Grotesk"/>
                <a:hlinkClick r:id="rId2">
                  <a:extLst>
                    <a:ext uri="{A12FA001-AC4F-418D-AE19-62706E023703}">
                      <ahyp:hlinkClr val="tx"/>
                    </a:ext>
                  </a:extLst>
                </a:hlinkClick>
              </a:rPr>
              <a:t>Slidesgo</a:t>
            </a:r>
            <a:r>
              <a:rPr b="1" lang="en-GB" sz="1200">
                <a:solidFill>
                  <a:schemeClr val="dk1"/>
                </a:solidFill>
                <a:latin typeface="Hanken Grotesk"/>
                <a:ea typeface="Hanken Grotesk"/>
                <a:cs typeface="Hanken Grotesk"/>
                <a:sym typeface="Hanken Grotesk"/>
              </a:rPr>
              <a:t>,</a:t>
            </a:r>
            <a:r>
              <a:rPr lang="en-GB" sz="1200">
                <a:solidFill>
                  <a:schemeClr val="dk1"/>
                </a:solidFill>
                <a:latin typeface="Hanken Grotesk"/>
                <a:ea typeface="Hanken Grotesk"/>
                <a:cs typeface="Hanken Grotesk"/>
                <a:sym typeface="Hanken Grotesk"/>
              </a:rPr>
              <a:t> and includes icons by</a:t>
            </a:r>
            <a:r>
              <a:rPr b="1" lang="en-GB" sz="1200">
                <a:solidFill>
                  <a:schemeClr val="dk1"/>
                </a:solidFill>
                <a:latin typeface="Hanken Grotesk"/>
                <a:ea typeface="Hanken Grotesk"/>
                <a:cs typeface="Hanken Grotesk"/>
                <a:sym typeface="Hanken Grotesk"/>
              </a:rPr>
              <a:t> </a:t>
            </a:r>
            <a:r>
              <a:rPr b="1" lang="en-GB" sz="1200" u="sng">
                <a:solidFill>
                  <a:schemeClr val="dk1"/>
                </a:solidFill>
                <a:latin typeface="Hanken Grotesk"/>
                <a:ea typeface="Hanken Grotesk"/>
                <a:cs typeface="Hanken Grotesk"/>
                <a:sym typeface="Hanken Grotesk"/>
                <a:hlinkClick r:id="rId3">
                  <a:extLst>
                    <a:ext uri="{A12FA001-AC4F-418D-AE19-62706E023703}">
                      <ahyp:hlinkClr val="tx"/>
                    </a:ext>
                  </a:extLst>
                </a:hlinkClick>
              </a:rPr>
              <a:t>Flaticon</a:t>
            </a:r>
            <a:r>
              <a:rPr b="1" lang="en-GB" sz="1200">
                <a:solidFill>
                  <a:schemeClr val="dk1"/>
                </a:solidFill>
                <a:latin typeface="Hanken Grotesk"/>
                <a:ea typeface="Hanken Grotesk"/>
                <a:cs typeface="Hanken Grotesk"/>
                <a:sym typeface="Hanken Grotesk"/>
              </a:rPr>
              <a:t>,</a:t>
            </a:r>
            <a:r>
              <a:rPr lang="en-GB" sz="1200">
                <a:solidFill>
                  <a:schemeClr val="dk1"/>
                </a:solidFill>
                <a:latin typeface="Hanken Grotesk"/>
                <a:ea typeface="Hanken Grotesk"/>
                <a:cs typeface="Hanken Grotesk"/>
                <a:sym typeface="Hanken Grotesk"/>
              </a:rPr>
              <a:t> and infographics &amp; images by </a:t>
            </a:r>
            <a:r>
              <a:rPr b="1" lang="en-GB" sz="1200" u="sng">
                <a:solidFill>
                  <a:schemeClr val="dk1"/>
                </a:solidFill>
                <a:latin typeface="Hanken Grotesk"/>
                <a:ea typeface="Hanken Grotesk"/>
                <a:cs typeface="Hanken Grotesk"/>
                <a:sym typeface="Hanken Grotesk"/>
                <a:hlinkClick r:id="rId4">
                  <a:extLst>
                    <a:ext uri="{A12FA001-AC4F-418D-AE19-62706E023703}">
                      <ahyp:hlinkClr val="tx"/>
                    </a:ext>
                  </a:extLst>
                </a:hlinkClick>
              </a:rPr>
              <a:t>Freepik</a:t>
            </a:r>
            <a:r>
              <a:rPr b="1" lang="en-GB" sz="1200" u="sng">
                <a:solidFill>
                  <a:schemeClr val="dk1"/>
                </a:solidFill>
                <a:latin typeface="Hanken Grotesk"/>
                <a:ea typeface="Hanken Grotesk"/>
                <a:cs typeface="Hanken Grotesk"/>
                <a:sym typeface="Hanken Grotesk"/>
              </a:rPr>
              <a:t> </a:t>
            </a:r>
            <a:endParaRPr b="1" sz="1200"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66"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272" name="Google Shape;272;p28"/>
              <p:cNvCxnSpPr/>
              <p:nvPr/>
            </p:nvCxnSpPr>
            <p:spPr>
              <a:xfrm rot="10800000">
                <a:off x="8911200" y="4917300"/>
                <a:ext cx="0" cy="2841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273"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9"/>
            <p:cNvCxnSpPr/>
            <p:nvPr/>
          </p:nvCxnSpPr>
          <p:spPr>
            <a:xfrm>
              <a:off x="8911200" y="232800"/>
              <a:ext cx="366000" cy="0"/>
            </a:xfrm>
            <a:prstGeom prst="straightConnector1">
              <a:avLst/>
            </a:prstGeom>
            <a:noFill/>
            <a:ln cap="flat" cmpd="sng" w="19050">
              <a:solidFill>
                <a:schemeClr val="dk1"/>
              </a:solidFill>
              <a:prstDash val="solid"/>
              <a:round/>
              <a:headEnd len="med" w="med" type="none"/>
              <a:tailEnd len="med" w="med" type="none"/>
            </a:ln>
          </p:spPr>
        </p:cxnSp>
        <p:cxnSp>
          <p:nvCxnSpPr>
            <p:cNvPr id="278" name="Google Shape;278;p29"/>
            <p:cNvCxnSpPr/>
            <p:nvPr/>
          </p:nvCxnSpPr>
          <p:spPr>
            <a:xfrm>
              <a:off x="232200" y="4917300"/>
              <a:ext cx="1200" cy="291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30" name="Google Shape;30;p4"/>
            <p:cNvCxnSpPr/>
            <p:nvPr/>
          </p:nvCxnSpPr>
          <p:spPr>
            <a:xfrm>
              <a:off x="8911200" y="4917300"/>
              <a:ext cx="0" cy="342900"/>
            </a:xfrm>
            <a:prstGeom prst="straightConnector1">
              <a:avLst/>
            </a:prstGeom>
            <a:noFill/>
            <a:ln cap="flat" cmpd="sng" w="19050">
              <a:solidFill>
                <a:schemeClr val="dk1"/>
              </a:solidFill>
              <a:prstDash val="solid"/>
              <a:round/>
              <a:headEnd len="med" w="med" type="none"/>
              <a:tailEnd len="med" w="med" type="none"/>
            </a:ln>
          </p:spPr>
        </p:cxnSp>
      </p:grpSp>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Char char="●"/>
              <a:defRPr>
                <a:latin typeface="Hanken Grotesk"/>
                <a:ea typeface="Hanken Grotesk"/>
                <a:cs typeface="Hanken Grotesk"/>
                <a:sym typeface="Hanken Grotesk"/>
              </a:defRPr>
            </a:lvl1pPr>
            <a:lvl2pPr indent="-304800" lvl="1" marL="914400" rtl="0">
              <a:spcBef>
                <a:spcPts val="0"/>
              </a:spcBef>
              <a:spcAft>
                <a:spcPts val="0"/>
              </a:spcAft>
              <a:buSzPts val="1200"/>
              <a:buChar char="○"/>
              <a:defRPr>
                <a:latin typeface="Hanken Grotesk"/>
                <a:ea typeface="Hanken Grotesk"/>
                <a:cs typeface="Hanken Grotesk"/>
                <a:sym typeface="Hanken Grotesk"/>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5"/>
            <p:cNvCxnSpPr/>
            <p:nvPr/>
          </p:nvCxnSpPr>
          <p:spPr>
            <a:xfrm rot="10800000">
              <a:off x="-771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38" name="Google Shape;38;p5"/>
            <p:cNvCxnSpPr/>
            <p:nvPr/>
          </p:nvCxnSpPr>
          <p:spPr>
            <a:xfrm rot="10800000">
              <a:off x="8911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39" name="Google Shape;3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subTitle"/>
          </p:nvPr>
        </p:nvSpPr>
        <p:spPr>
          <a:xfrm>
            <a:off x="4651268"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2800"/>
              <a:buChar char="○"/>
              <a:defRPr sz="2800"/>
            </a:lvl2pPr>
            <a:lvl3pPr lvl="2" rtl="0" algn="ctr">
              <a:lnSpc>
                <a:spcPct val="115000"/>
              </a:lnSpc>
              <a:spcBef>
                <a:spcPts val="0"/>
              </a:spcBef>
              <a:spcAft>
                <a:spcPts val="0"/>
              </a:spcAft>
              <a:buSzPts val="2800"/>
              <a:buChar char="■"/>
              <a:defRPr sz="2800"/>
            </a:lvl3pPr>
            <a:lvl4pPr lvl="3" rtl="0" algn="ctr">
              <a:lnSpc>
                <a:spcPct val="115000"/>
              </a:lnSpc>
              <a:spcBef>
                <a:spcPts val="0"/>
              </a:spcBef>
              <a:spcAft>
                <a:spcPts val="0"/>
              </a:spcAft>
              <a:buSzPts val="2800"/>
              <a:buChar char="●"/>
              <a:defRPr sz="2800"/>
            </a:lvl4pPr>
            <a:lvl5pPr lvl="4" rtl="0" algn="ctr">
              <a:lnSpc>
                <a:spcPct val="115000"/>
              </a:lnSpc>
              <a:spcBef>
                <a:spcPts val="0"/>
              </a:spcBef>
              <a:spcAft>
                <a:spcPts val="0"/>
              </a:spcAft>
              <a:buSzPts val="2800"/>
              <a:buChar char="○"/>
              <a:defRPr sz="2800"/>
            </a:lvl5pPr>
            <a:lvl6pPr lvl="5" rtl="0" algn="ctr">
              <a:lnSpc>
                <a:spcPct val="115000"/>
              </a:lnSpc>
              <a:spcBef>
                <a:spcPts val="0"/>
              </a:spcBef>
              <a:spcAft>
                <a:spcPts val="0"/>
              </a:spcAft>
              <a:buSzPts val="2800"/>
              <a:buChar char="■"/>
              <a:defRPr sz="2800"/>
            </a:lvl6pPr>
            <a:lvl7pPr lvl="6" rtl="0" algn="ctr">
              <a:lnSpc>
                <a:spcPct val="115000"/>
              </a:lnSpc>
              <a:spcBef>
                <a:spcPts val="0"/>
              </a:spcBef>
              <a:spcAft>
                <a:spcPts val="0"/>
              </a:spcAft>
              <a:buSzPts val="2800"/>
              <a:buChar char="●"/>
              <a:defRPr sz="2800"/>
            </a:lvl7pPr>
            <a:lvl8pPr lvl="7" rtl="0" algn="ctr">
              <a:lnSpc>
                <a:spcPct val="115000"/>
              </a:lnSpc>
              <a:spcBef>
                <a:spcPts val="0"/>
              </a:spcBef>
              <a:spcAft>
                <a:spcPts val="0"/>
              </a:spcAft>
              <a:buSzPts val="2800"/>
              <a:buChar char="○"/>
              <a:defRPr sz="2800"/>
            </a:lvl8pPr>
            <a:lvl9pPr lvl="8" rtl="0" algn="ctr">
              <a:lnSpc>
                <a:spcPct val="115000"/>
              </a:lnSpc>
              <a:spcBef>
                <a:spcPts val="0"/>
              </a:spcBef>
              <a:spcAft>
                <a:spcPts val="0"/>
              </a:spcAft>
              <a:buSzPts val="2800"/>
              <a:buChar char="■"/>
              <a:defRPr sz="2800"/>
            </a:lvl9pPr>
          </a:lstStyle>
          <a:p/>
        </p:txBody>
      </p:sp>
      <p:sp>
        <p:nvSpPr>
          <p:cNvPr id="41" name="Google Shape;41;p5"/>
          <p:cNvSpPr txBox="1"/>
          <p:nvPr>
            <p:ph idx="2" type="subTitle"/>
          </p:nvPr>
        </p:nvSpPr>
        <p:spPr>
          <a:xfrm>
            <a:off x="720000"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Char char="○"/>
              <a:defRPr sz="2800"/>
            </a:lvl2pPr>
            <a:lvl3pPr lvl="2" rtl="0" algn="ctr">
              <a:lnSpc>
                <a:spcPct val="115000"/>
              </a:lnSpc>
              <a:spcBef>
                <a:spcPts val="0"/>
              </a:spcBef>
              <a:spcAft>
                <a:spcPts val="0"/>
              </a:spcAft>
              <a:buSzPts val="1400"/>
              <a:buChar char="■"/>
              <a:defRPr sz="2800"/>
            </a:lvl3pPr>
            <a:lvl4pPr lvl="3" rtl="0" algn="ctr">
              <a:lnSpc>
                <a:spcPct val="115000"/>
              </a:lnSpc>
              <a:spcBef>
                <a:spcPts val="0"/>
              </a:spcBef>
              <a:spcAft>
                <a:spcPts val="0"/>
              </a:spcAft>
              <a:buSzPts val="1400"/>
              <a:buChar char="●"/>
              <a:defRPr sz="2800"/>
            </a:lvl4pPr>
            <a:lvl5pPr lvl="4" rtl="0" algn="ctr">
              <a:lnSpc>
                <a:spcPct val="115000"/>
              </a:lnSpc>
              <a:spcBef>
                <a:spcPts val="0"/>
              </a:spcBef>
              <a:spcAft>
                <a:spcPts val="0"/>
              </a:spcAft>
              <a:buSzPts val="1400"/>
              <a:buChar char="○"/>
              <a:defRPr sz="2800"/>
            </a:lvl5pPr>
            <a:lvl6pPr lvl="5" rtl="0" algn="ctr">
              <a:lnSpc>
                <a:spcPct val="115000"/>
              </a:lnSpc>
              <a:spcBef>
                <a:spcPts val="0"/>
              </a:spcBef>
              <a:spcAft>
                <a:spcPts val="0"/>
              </a:spcAft>
              <a:buSzPts val="1400"/>
              <a:buChar char="■"/>
              <a:defRPr sz="2800"/>
            </a:lvl6pPr>
            <a:lvl7pPr lvl="6" rtl="0" algn="ctr">
              <a:lnSpc>
                <a:spcPct val="115000"/>
              </a:lnSpc>
              <a:spcBef>
                <a:spcPts val="0"/>
              </a:spcBef>
              <a:spcAft>
                <a:spcPts val="0"/>
              </a:spcAft>
              <a:buSzPts val="1400"/>
              <a:buChar char="●"/>
              <a:defRPr sz="2800"/>
            </a:lvl7pPr>
            <a:lvl8pPr lvl="7" rtl="0" algn="ctr">
              <a:lnSpc>
                <a:spcPct val="115000"/>
              </a:lnSpc>
              <a:spcBef>
                <a:spcPts val="0"/>
              </a:spcBef>
              <a:spcAft>
                <a:spcPts val="0"/>
              </a:spcAft>
              <a:buSzPts val="1400"/>
              <a:buChar char="○"/>
              <a:defRPr sz="2800"/>
            </a:lvl8pPr>
            <a:lvl9pPr lvl="8" rtl="0" algn="ctr">
              <a:lnSpc>
                <a:spcPct val="115000"/>
              </a:lnSpc>
              <a:spcBef>
                <a:spcPts val="0"/>
              </a:spcBef>
              <a:spcAft>
                <a:spcPts val="0"/>
              </a:spcAft>
              <a:buSzPts val="1400"/>
              <a:buChar char="■"/>
              <a:defRPr sz="2800"/>
            </a:lvl9pPr>
          </a:lstStyle>
          <a:p/>
        </p:txBody>
      </p:sp>
      <p:sp>
        <p:nvSpPr>
          <p:cNvPr id="42" name="Google Shape;42;p5"/>
          <p:cNvSpPr txBox="1"/>
          <p:nvPr>
            <p:ph idx="3" type="subTitle"/>
          </p:nvPr>
        </p:nvSpPr>
        <p:spPr>
          <a:xfrm>
            <a:off x="720000" y="1451250"/>
            <a:ext cx="3772800" cy="361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
        <p:nvSpPr>
          <p:cNvPr id="43" name="Google Shape;43;p5"/>
          <p:cNvSpPr txBox="1"/>
          <p:nvPr>
            <p:ph idx="4" type="subTitle"/>
          </p:nvPr>
        </p:nvSpPr>
        <p:spPr>
          <a:xfrm>
            <a:off x="4651268" y="1451250"/>
            <a:ext cx="3772800" cy="361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6"/>
              <p:cNvCxnSpPr/>
              <p:nvPr/>
            </p:nvCxnSpPr>
            <p:spPr>
              <a:xfrm rot="10800000">
                <a:off x="8911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50" name="Google Shape;50;p6"/>
              <p:cNvCxnSpPr/>
              <p:nvPr/>
            </p:nvCxnSpPr>
            <p:spPr>
              <a:xfrm rot="10800000">
                <a:off x="232200" y="4917300"/>
                <a:ext cx="0" cy="284100"/>
              </a:xfrm>
              <a:prstGeom prst="straightConnector1">
                <a:avLst/>
              </a:prstGeom>
              <a:noFill/>
              <a:ln cap="flat" cmpd="sng" w="19050">
                <a:solidFill>
                  <a:schemeClr val="dk1"/>
                </a:solidFill>
                <a:prstDash val="solid"/>
                <a:round/>
                <a:headEnd len="med" w="med" type="none"/>
                <a:tailEnd len="med" w="med" type="none"/>
              </a:ln>
            </p:spPr>
          </p:cxnSp>
        </p:grpSp>
        <p:sp>
          <p:nvSpPr>
            <p:cNvPr id="51" name="Google Shape;51;p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7"/>
          <p:cNvGrpSpPr/>
          <p:nvPr/>
        </p:nvGrpSpPr>
        <p:grpSpPr>
          <a:xfrm>
            <a:off x="-19050" y="-16000"/>
            <a:ext cx="8930250" cy="4933300"/>
            <a:chOff x="-19050" y="-16000"/>
            <a:chExt cx="8930250" cy="4933300"/>
          </a:xfrm>
        </p:grpSpPr>
        <p:sp>
          <p:nvSpPr>
            <p:cNvPr id="56" name="Google Shape;56;p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7"/>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58" name="Google Shape;58;p7"/>
            <p:cNvCxnSpPr/>
            <p:nvPr/>
          </p:nvCxnSpPr>
          <p:spPr>
            <a:xfrm rot="10800000">
              <a:off x="8911200" y="-16000"/>
              <a:ext cx="0" cy="258900"/>
            </a:xfrm>
            <a:prstGeom prst="straightConnector1">
              <a:avLst/>
            </a:prstGeom>
            <a:noFill/>
            <a:ln cap="flat" cmpd="sng" w="19050">
              <a:solidFill>
                <a:schemeClr val="dk1"/>
              </a:solidFill>
              <a:prstDash val="solid"/>
              <a:round/>
              <a:headEnd len="med" w="med" type="none"/>
              <a:tailEnd len="med" w="med" type="none"/>
            </a:ln>
          </p:spPr>
        </p:cxnSp>
      </p:grpSp>
      <p:sp>
        <p:nvSpPr>
          <p:cNvPr id="59" name="Google Shape;59;p7"/>
          <p:cNvSpPr txBox="1"/>
          <p:nvPr>
            <p:ph type="title"/>
          </p:nvPr>
        </p:nvSpPr>
        <p:spPr>
          <a:xfrm>
            <a:off x="720000" y="44805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7"/>
          <p:cNvSpPr txBox="1"/>
          <p:nvPr>
            <p:ph idx="1" type="subTitle"/>
          </p:nvPr>
        </p:nvSpPr>
        <p:spPr>
          <a:xfrm>
            <a:off x="1733625" y="1361025"/>
            <a:ext cx="6580200" cy="290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atin typeface="Hanken Grotesk"/>
                <a:ea typeface="Hanken Grotesk"/>
                <a:cs typeface="Hanken Grotesk"/>
                <a:sym typeface="Hanken Grotesk"/>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8"/>
          <p:cNvSpPr/>
          <p:nvPr/>
        </p:nvSpPr>
        <p:spPr>
          <a:xfrm>
            <a:off x="2007375" y="277690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8"/>
          <p:cNvGrpSpPr/>
          <p:nvPr/>
        </p:nvGrpSpPr>
        <p:grpSpPr>
          <a:xfrm>
            <a:off x="-25" y="533550"/>
            <a:ext cx="9270975" cy="4075025"/>
            <a:chOff x="-25" y="533550"/>
            <a:chExt cx="9270975" cy="4075025"/>
          </a:xfrm>
        </p:grpSpPr>
        <p:sp>
          <p:nvSpPr>
            <p:cNvPr id="64" name="Google Shape;64;p8"/>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950" y="533550"/>
              <a:ext cx="840000" cy="0"/>
            </a:xfrm>
            <a:prstGeom prst="straightConnector1">
              <a:avLst/>
            </a:prstGeom>
            <a:noFill/>
            <a:ln cap="flat" cmpd="sng" w="19050">
              <a:solidFill>
                <a:schemeClr val="dk1"/>
              </a:solidFill>
              <a:prstDash val="solid"/>
              <a:round/>
              <a:headEnd len="med" w="med" type="none"/>
              <a:tailEnd len="med" w="med" type="none"/>
            </a:ln>
          </p:spPr>
        </p:cxnSp>
        <p:cxnSp>
          <p:nvCxnSpPr>
            <p:cNvPr id="66" name="Google Shape;66;p8"/>
            <p:cNvCxnSpPr/>
            <p:nvPr/>
          </p:nvCxnSpPr>
          <p:spPr>
            <a:xfrm rot="10800000">
              <a:off x="-25" y="4608575"/>
              <a:ext cx="740700" cy="0"/>
            </a:xfrm>
            <a:prstGeom prst="straightConnector1">
              <a:avLst/>
            </a:prstGeom>
            <a:noFill/>
            <a:ln cap="flat" cmpd="sng" w="19050">
              <a:solidFill>
                <a:schemeClr val="dk1"/>
              </a:solidFill>
              <a:prstDash val="solid"/>
              <a:round/>
              <a:headEnd len="med" w="med" type="none"/>
              <a:tailEnd len="med" w="med" type="none"/>
            </a:ln>
          </p:spPr>
        </p:cxnSp>
      </p:grpSp>
      <p:sp>
        <p:nvSpPr>
          <p:cNvPr id="67" name="Google Shape;67;p8"/>
          <p:cNvSpPr txBox="1"/>
          <p:nvPr>
            <p:ph type="title"/>
          </p:nvPr>
        </p:nvSpPr>
        <p:spPr>
          <a:xfrm>
            <a:off x="1644450" y="1733400"/>
            <a:ext cx="5855100" cy="7608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9"/>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73" name="Google Shape;73;p9"/>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74" name="Google Shape;74;p9"/>
          <p:cNvSpPr txBox="1"/>
          <p:nvPr>
            <p:ph type="title"/>
          </p:nvPr>
        </p:nvSpPr>
        <p:spPr>
          <a:xfrm>
            <a:off x="3496850" y="1021763"/>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9"/>
          <p:cNvSpPr txBox="1"/>
          <p:nvPr>
            <p:ph idx="1" type="subTitle"/>
          </p:nvPr>
        </p:nvSpPr>
        <p:spPr>
          <a:xfrm>
            <a:off x="3496850" y="3117038"/>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10"/>
          <p:cNvSpPr/>
          <p:nvPr>
            <p:ph idx="2" type="pic"/>
          </p:nvPr>
        </p:nvSpPr>
        <p:spPr>
          <a:xfrm>
            <a:off x="0" y="0"/>
            <a:ext cx="9144000" cy="5143500"/>
          </a:xfrm>
          <a:prstGeom prst="rect">
            <a:avLst/>
          </a:prstGeom>
          <a:noFill/>
          <a:ln>
            <a:noFill/>
          </a:ln>
        </p:spPr>
      </p:sp>
      <p:sp>
        <p:nvSpPr>
          <p:cNvPr id="78" name="Google Shape;78;p10"/>
          <p:cNvSpPr txBox="1"/>
          <p:nvPr>
            <p:ph type="title"/>
          </p:nvPr>
        </p:nvSpPr>
        <p:spPr>
          <a:xfrm>
            <a:off x="720000" y="4045175"/>
            <a:ext cx="7710900" cy="56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indent="-317500" lvl="1" marL="914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indent="-317500" lvl="2" marL="1371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indent="-317500" lvl="3" marL="1828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indent="-317500" lvl="4" marL="22860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indent="-317500" lvl="5" marL="27432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indent="-317500" lvl="6" marL="32004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indent="-317500" lvl="7" marL="36576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indent="-317500" lvl="8" marL="41148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hyperlink" Target="https://doi.org/10.34740/KAGGLE/DSV/118316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1.jpg"/><Relationship Id="rId6"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ctrTitle"/>
          </p:nvPr>
        </p:nvSpPr>
        <p:spPr>
          <a:xfrm>
            <a:off x="811850" y="584895"/>
            <a:ext cx="5897400" cy="8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Project 4 - Group 2</a:t>
            </a:r>
            <a:endParaRPr/>
          </a:p>
        </p:txBody>
      </p:sp>
      <p:pic>
        <p:nvPicPr>
          <p:cNvPr id="284" name="Google Shape;284;p30"/>
          <p:cNvPicPr preferRelativeResize="0"/>
          <p:nvPr/>
        </p:nvPicPr>
        <p:blipFill rotWithShape="1">
          <a:blip r:embed="rId3">
            <a:alphaModFix/>
          </a:blip>
          <a:srcRect b="0" l="0" r="0" t="0"/>
          <a:stretch/>
        </p:blipFill>
        <p:spPr>
          <a:xfrm>
            <a:off x="746100" y="2524575"/>
            <a:ext cx="3505175" cy="2078650"/>
          </a:xfrm>
          <a:prstGeom prst="rect">
            <a:avLst/>
          </a:prstGeom>
          <a:noFill/>
          <a:ln>
            <a:noFill/>
          </a:ln>
        </p:spPr>
      </p:pic>
      <p:pic>
        <p:nvPicPr>
          <p:cNvPr id="285" name="Google Shape;285;p30"/>
          <p:cNvPicPr preferRelativeResize="0"/>
          <p:nvPr/>
        </p:nvPicPr>
        <p:blipFill>
          <a:blip r:embed="rId4">
            <a:alphaModFix/>
          </a:blip>
          <a:stretch>
            <a:fillRect/>
          </a:stretch>
        </p:blipFill>
        <p:spPr>
          <a:xfrm>
            <a:off x="746100" y="1607295"/>
            <a:ext cx="6268859" cy="764880"/>
          </a:xfrm>
          <a:prstGeom prst="rect">
            <a:avLst/>
          </a:prstGeom>
          <a:noFill/>
          <a:ln>
            <a:noFill/>
          </a:ln>
        </p:spPr>
      </p:pic>
      <p:pic>
        <p:nvPicPr>
          <p:cNvPr id="286" name="Google Shape;286;p30"/>
          <p:cNvPicPr preferRelativeResize="0"/>
          <p:nvPr/>
        </p:nvPicPr>
        <p:blipFill>
          <a:blip r:embed="rId5">
            <a:alphaModFix/>
          </a:blip>
          <a:stretch>
            <a:fillRect/>
          </a:stretch>
        </p:blipFill>
        <p:spPr>
          <a:xfrm>
            <a:off x="4336275" y="2372175"/>
            <a:ext cx="2736276" cy="18237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9"/>
          <p:cNvSpPr txBox="1"/>
          <p:nvPr>
            <p:ph type="title"/>
          </p:nvPr>
        </p:nvSpPr>
        <p:spPr>
          <a:xfrm>
            <a:off x="3496850" y="1021763"/>
            <a:ext cx="4294800" cy="209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U-NET </a:t>
            </a:r>
            <a:r>
              <a:rPr lang="en-GB"/>
              <a:t>ARCHITECTURE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0"/>
          <p:cNvPicPr preferRelativeResize="0"/>
          <p:nvPr/>
        </p:nvPicPr>
        <p:blipFill>
          <a:blip r:embed="rId3">
            <a:alphaModFix/>
          </a:blip>
          <a:stretch>
            <a:fillRect/>
          </a:stretch>
        </p:blipFill>
        <p:spPr>
          <a:xfrm>
            <a:off x="842863" y="152400"/>
            <a:ext cx="7458275" cy="48387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41"/>
          <p:cNvPicPr preferRelativeResize="0"/>
          <p:nvPr/>
        </p:nvPicPr>
        <p:blipFill>
          <a:blip r:embed="rId3">
            <a:alphaModFix/>
          </a:blip>
          <a:stretch>
            <a:fillRect/>
          </a:stretch>
        </p:blipFill>
        <p:spPr>
          <a:xfrm>
            <a:off x="274663" y="152400"/>
            <a:ext cx="8594673"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2"/>
          <p:cNvPicPr preferRelativeResize="0"/>
          <p:nvPr/>
        </p:nvPicPr>
        <p:blipFill>
          <a:blip r:embed="rId3">
            <a:alphaModFix/>
          </a:blip>
          <a:stretch>
            <a:fillRect/>
          </a:stretch>
        </p:blipFill>
        <p:spPr>
          <a:xfrm>
            <a:off x="76500" y="152400"/>
            <a:ext cx="6451598" cy="4838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3"/>
          <p:cNvSpPr txBox="1"/>
          <p:nvPr>
            <p:ph type="title"/>
          </p:nvPr>
        </p:nvSpPr>
        <p:spPr>
          <a:xfrm>
            <a:off x="2380700" y="468100"/>
            <a:ext cx="6939300" cy="13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500"/>
              <a:t>Plots of our training and testing results</a:t>
            </a:r>
            <a:endParaRPr sz="1500"/>
          </a:p>
        </p:txBody>
      </p:sp>
      <p:sp>
        <p:nvSpPr>
          <p:cNvPr id="403" name="Google Shape;403;p43"/>
          <p:cNvSpPr txBox="1"/>
          <p:nvPr/>
        </p:nvSpPr>
        <p:spPr>
          <a:xfrm>
            <a:off x="328825" y="740850"/>
            <a:ext cx="37596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dk1"/>
                </a:solidFill>
              </a:rPr>
              <a:t>MODEL 1:CNN Architecture (3 Conv2D Layers with Progressive Dropout)</a:t>
            </a:r>
            <a:endParaRPr b="1" sz="1000">
              <a:solidFill>
                <a:schemeClr val="dk1"/>
              </a:solidFill>
            </a:endParaRPr>
          </a:p>
        </p:txBody>
      </p:sp>
      <p:sp>
        <p:nvSpPr>
          <p:cNvPr id="404" name="Google Shape;404;p43"/>
          <p:cNvSpPr txBox="1"/>
          <p:nvPr/>
        </p:nvSpPr>
        <p:spPr>
          <a:xfrm>
            <a:off x="4981525" y="1089575"/>
            <a:ext cx="2826900" cy="157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a:t>
            </a:r>
            <a:r>
              <a:rPr b="1" lang="en-GB" sz="1000">
                <a:solidFill>
                  <a:schemeClr val="dk1"/>
                </a:solidFill>
              </a:rPr>
              <a:t>Architecture Type</a:t>
            </a:r>
            <a:r>
              <a:rPr lang="en-GB" sz="1000">
                <a:solidFill>
                  <a:schemeClr val="dk1"/>
                </a:solidFill>
              </a:rPr>
              <a:t>: ResNet50</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t>
            </a:r>
            <a:r>
              <a:rPr b="1" lang="en-GB" sz="1000">
                <a:solidFill>
                  <a:schemeClr val="dk1"/>
                </a:solidFill>
              </a:rPr>
              <a:t>Data Augmentation:</a:t>
            </a:r>
            <a:r>
              <a:rPr lang="en-GB" sz="1000">
                <a:solidFill>
                  <a:schemeClr val="dk1"/>
                </a:solidFill>
              </a:rPr>
              <a:t> Applied to expand the diversity of training data and help prevent overfitting.</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t>
            </a:r>
            <a:r>
              <a:rPr b="1" lang="en-GB" sz="1000">
                <a:solidFill>
                  <a:schemeClr val="dk1"/>
                </a:solidFill>
              </a:rPr>
              <a:t>Epochs: </a:t>
            </a:r>
            <a:r>
              <a:rPr lang="en-GB" sz="1000">
                <a:solidFill>
                  <a:schemeClr val="dk1"/>
                </a:solidFill>
              </a:rPr>
              <a:t>Trained over 10 epochs.</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t>
            </a:r>
            <a:r>
              <a:rPr b="1" lang="en-GB" sz="1000">
                <a:solidFill>
                  <a:schemeClr val="dk1"/>
                </a:solidFill>
              </a:rPr>
              <a:t>Performance:</a:t>
            </a:r>
            <a:r>
              <a:rPr lang="en-GB" sz="1000">
                <a:solidFill>
                  <a:schemeClr val="dk1"/>
                </a:solidFill>
              </a:rPr>
              <a:t> Validation accuracy reached approximately 55%, with a final validation loss of 0.6.</a:t>
            </a:r>
            <a:endParaRPr sz="1000">
              <a:solidFill>
                <a:schemeClr val="dk1"/>
              </a:solidFill>
            </a:endParaRPr>
          </a:p>
        </p:txBody>
      </p:sp>
      <p:pic>
        <p:nvPicPr>
          <p:cNvPr id="405" name="Google Shape;405;p43"/>
          <p:cNvPicPr preferRelativeResize="0"/>
          <p:nvPr/>
        </p:nvPicPr>
        <p:blipFill>
          <a:blip r:embed="rId3">
            <a:alphaModFix/>
          </a:blip>
          <a:stretch>
            <a:fillRect/>
          </a:stretch>
        </p:blipFill>
        <p:spPr>
          <a:xfrm>
            <a:off x="255200" y="2738600"/>
            <a:ext cx="2174200" cy="1698150"/>
          </a:xfrm>
          <a:prstGeom prst="rect">
            <a:avLst/>
          </a:prstGeom>
          <a:noFill/>
          <a:ln>
            <a:noFill/>
          </a:ln>
        </p:spPr>
      </p:pic>
      <p:pic>
        <p:nvPicPr>
          <p:cNvPr id="406" name="Google Shape;406;p43"/>
          <p:cNvPicPr preferRelativeResize="0"/>
          <p:nvPr/>
        </p:nvPicPr>
        <p:blipFill>
          <a:blip r:embed="rId4">
            <a:alphaModFix/>
          </a:blip>
          <a:stretch>
            <a:fillRect/>
          </a:stretch>
        </p:blipFill>
        <p:spPr>
          <a:xfrm>
            <a:off x="2380700" y="2753325"/>
            <a:ext cx="2340726" cy="1761950"/>
          </a:xfrm>
          <a:prstGeom prst="rect">
            <a:avLst/>
          </a:prstGeom>
          <a:noFill/>
          <a:ln>
            <a:noFill/>
          </a:ln>
        </p:spPr>
      </p:pic>
      <p:sp>
        <p:nvSpPr>
          <p:cNvPr id="407" name="Google Shape;407;p43"/>
          <p:cNvSpPr txBox="1"/>
          <p:nvPr/>
        </p:nvSpPr>
        <p:spPr>
          <a:xfrm>
            <a:off x="417200" y="1154400"/>
            <a:ext cx="3931200" cy="153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t>•</a:t>
            </a:r>
            <a:r>
              <a:rPr b="1" lang="en-GB" sz="1000">
                <a:solidFill>
                  <a:schemeClr val="dk1"/>
                </a:solidFill>
              </a:rPr>
              <a:t>Architecture Type: </a:t>
            </a:r>
            <a:r>
              <a:rPr lang="en-GB" sz="1000">
                <a:solidFill>
                  <a:schemeClr val="dk1"/>
                </a:solidFill>
              </a:rPr>
              <a:t>Basic Convolutional Neural Network (CNN).</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t>
            </a:r>
            <a:r>
              <a:rPr b="1" lang="en-GB" sz="1000">
                <a:solidFill>
                  <a:schemeClr val="dk1"/>
                </a:solidFill>
              </a:rPr>
              <a:t>Data Augmentation:</a:t>
            </a:r>
            <a:r>
              <a:rPr lang="en-GB" sz="1000">
                <a:solidFill>
                  <a:schemeClr val="dk1"/>
                </a:solidFill>
              </a:rPr>
              <a:t> Applied to increase training data variety and reduce overfitting</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t>
            </a:r>
            <a:r>
              <a:rPr b="1" lang="en-GB" sz="1000">
                <a:solidFill>
                  <a:schemeClr val="dk1"/>
                </a:solidFill>
              </a:rPr>
              <a:t>Epochs:</a:t>
            </a:r>
            <a:r>
              <a:rPr lang="en-GB" sz="1000">
                <a:solidFill>
                  <a:schemeClr val="dk1"/>
                </a:solidFill>
              </a:rPr>
              <a:t> Trained over 20 epochs.</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t>
            </a:r>
            <a:r>
              <a:rPr b="1" lang="en-GB" sz="1000">
                <a:solidFill>
                  <a:schemeClr val="dk1"/>
                </a:solidFill>
              </a:rPr>
              <a:t>Callbacks:</a:t>
            </a:r>
            <a:r>
              <a:rPr lang="en-GB" sz="1000">
                <a:solidFill>
                  <a:schemeClr val="dk1"/>
                </a:solidFill>
              </a:rPr>
              <a:t> Utilized to enhance training control, including early stopping and learning rate adjustments</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t>
            </a:r>
            <a:r>
              <a:rPr b="1" lang="en-GB" sz="1000">
                <a:solidFill>
                  <a:schemeClr val="dk1"/>
                </a:solidFill>
              </a:rPr>
              <a:t>Performance: </a:t>
            </a:r>
            <a:r>
              <a:rPr lang="en-GB" sz="1000">
                <a:solidFill>
                  <a:schemeClr val="dk1"/>
                </a:solidFill>
              </a:rPr>
              <a:t>Accuracy reached up to 95% with a final loss of less than 18%</a:t>
            </a:r>
            <a:endParaRPr sz="1000">
              <a:solidFill>
                <a:schemeClr val="dk1"/>
              </a:solidFill>
            </a:endParaRPr>
          </a:p>
          <a:p>
            <a:pPr indent="0" lvl="0" marL="0" rtl="0" algn="l">
              <a:spcBef>
                <a:spcPts val="0"/>
              </a:spcBef>
              <a:spcAft>
                <a:spcPts val="0"/>
              </a:spcAft>
              <a:buNone/>
            </a:pPr>
            <a:r>
              <a:t/>
            </a:r>
            <a:endParaRPr sz="100">
              <a:solidFill>
                <a:schemeClr val="dk1"/>
              </a:solidFill>
              <a:latin typeface="Hanken Grotesk"/>
              <a:ea typeface="Hanken Grotesk"/>
              <a:cs typeface="Hanken Grotesk"/>
              <a:sym typeface="Hanken Grotesk"/>
            </a:endParaRPr>
          </a:p>
        </p:txBody>
      </p:sp>
      <p:sp>
        <p:nvSpPr>
          <p:cNvPr id="408" name="Google Shape;408;p43"/>
          <p:cNvSpPr txBox="1"/>
          <p:nvPr/>
        </p:nvSpPr>
        <p:spPr>
          <a:xfrm>
            <a:off x="5246550" y="785100"/>
            <a:ext cx="289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1"/>
                </a:solidFill>
              </a:rPr>
              <a:t>MODEL 2: ResNet50 Architecture</a:t>
            </a:r>
            <a:endParaRPr b="1" sz="1200">
              <a:solidFill>
                <a:schemeClr val="dk1"/>
              </a:solidFill>
            </a:endParaRPr>
          </a:p>
        </p:txBody>
      </p:sp>
      <p:pic>
        <p:nvPicPr>
          <p:cNvPr id="409" name="Google Shape;409;p43"/>
          <p:cNvPicPr preferRelativeResize="0"/>
          <p:nvPr/>
        </p:nvPicPr>
        <p:blipFill>
          <a:blip r:embed="rId5">
            <a:alphaModFix/>
          </a:blip>
          <a:stretch>
            <a:fillRect/>
          </a:stretch>
        </p:blipFill>
        <p:spPr>
          <a:xfrm>
            <a:off x="4775400" y="2738600"/>
            <a:ext cx="4083674" cy="181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2375800" y="909875"/>
            <a:ext cx="6252300" cy="19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500"/>
              <a:t>Plots of our training and testing results</a:t>
            </a:r>
            <a:endParaRPr sz="1500"/>
          </a:p>
          <a:p>
            <a:pPr indent="0" lvl="0" marL="0" rtl="0" algn="l">
              <a:spcBef>
                <a:spcPts val="0"/>
              </a:spcBef>
              <a:spcAft>
                <a:spcPts val="0"/>
              </a:spcAft>
              <a:buNone/>
            </a:pPr>
            <a:r>
              <a:t/>
            </a:r>
            <a:endParaRPr/>
          </a:p>
        </p:txBody>
      </p:sp>
      <p:sp>
        <p:nvSpPr>
          <p:cNvPr id="415" name="Google Shape;415;p44"/>
          <p:cNvSpPr txBox="1"/>
          <p:nvPr/>
        </p:nvSpPr>
        <p:spPr>
          <a:xfrm>
            <a:off x="451525" y="692025"/>
            <a:ext cx="41619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dk1"/>
                </a:solidFill>
              </a:rPr>
              <a:t>MODEL 3:CNN Architecture (3 Conv2D Layers with Single Dropout)</a:t>
            </a:r>
            <a:endParaRPr b="1" sz="1000">
              <a:solidFill>
                <a:schemeClr val="dk1"/>
              </a:solidFill>
            </a:endParaRPr>
          </a:p>
        </p:txBody>
      </p:sp>
      <p:sp>
        <p:nvSpPr>
          <p:cNvPr id="416" name="Google Shape;416;p44"/>
          <p:cNvSpPr txBox="1"/>
          <p:nvPr/>
        </p:nvSpPr>
        <p:spPr>
          <a:xfrm>
            <a:off x="515325" y="1207725"/>
            <a:ext cx="3327600" cy="104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dk1"/>
                </a:solidFill>
              </a:rPr>
              <a:t>•Architecture Type: </a:t>
            </a:r>
            <a:r>
              <a:rPr lang="en-GB" sz="1000">
                <a:solidFill>
                  <a:schemeClr val="dk1"/>
                </a:solidFill>
              </a:rPr>
              <a:t>3 convolutional layer is used with single dropout layer.</a:t>
            </a:r>
            <a:endParaRPr sz="1000">
              <a:solidFill>
                <a:schemeClr val="dk1"/>
              </a:solidFill>
            </a:endParaRPr>
          </a:p>
          <a:p>
            <a:pPr indent="0" lvl="0" marL="0" rtl="0" algn="l">
              <a:lnSpc>
                <a:spcPct val="115000"/>
              </a:lnSpc>
              <a:spcBef>
                <a:spcPts val="0"/>
              </a:spcBef>
              <a:spcAft>
                <a:spcPts val="0"/>
              </a:spcAft>
              <a:buNone/>
            </a:pPr>
            <a:r>
              <a:rPr b="1" lang="en-GB" sz="1000">
                <a:solidFill>
                  <a:schemeClr val="dk1"/>
                </a:solidFill>
              </a:rPr>
              <a:t>•Epochs: </a:t>
            </a:r>
            <a:r>
              <a:rPr lang="en-GB" sz="1000">
                <a:solidFill>
                  <a:schemeClr val="dk1"/>
                </a:solidFill>
              </a:rPr>
              <a:t>Trained with 20 epochs.</a:t>
            </a:r>
            <a:endParaRPr sz="1000">
              <a:solidFill>
                <a:schemeClr val="dk1"/>
              </a:solidFill>
            </a:endParaRPr>
          </a:p>
          <a:p>
            <a:pPr indent="0" lvl="0" marL="0" rtl="0" algn="l">
              <a:lnSpc>
                <a:spcPct val="115000"/>
              </a:lnSpc>
              <a:spcBef>
                <a:spcPts val="0"/>
              </a:spcBef>
              <a:spcAft>
                <a:spcPts val="0"/>
              </a:spcAft>
              <a:buNone/>
            </a:pPr>
            <a:r>
              <a:rPr b="1" lang="en-GB" sz="1000">
                <a:solidFill>
                  <a:schemeClr val="dk1"/>
                </a:solidFill>
              </a:rPr>
              <a:t>•Performance: </a:t>
            </a:r>
            <a:r>
              <a:rPr lang="en-GB" sz="1000">
                <a:solidFill>
                  <a:schemeClr val="dk1"/>
                </a:solidFill>
              </a:rPr>
              <a:t>Achieved a slight improvement in accuracy, with accuracy less than 30%</a:t>
            </a:r>
            <a:endParaRPr sz="1000">
              <a:solidFill>
                <a:schemeClr val="dk1"/>
              </a:solidFill>
            </a:endParaRPr>
          </a:p>
        </p:txBody>
      </p:sp>
      <p:pic>
        <p:nvPicPr>
          <p:cNvPr id="417" name="Google Shape;417;p44"/>
          <p:cNvPicPr preferRelativeResize="0"/>
          <p:nvPr/>
        </p:nvPicPr>
        <p:blipFill>
          <a:blip r:embed="rId3">
            <a:alphaModFix/>
          </a:blip>
          <a:stretch>
            <a:fillRect/>
          </a:stretch>
        </p:blipFill>
        <p:spPr>
          <a:xfrm>
            <a:off x="345063" y="2282150"/>
            <a:ext cx="4374824" cy="2350651"/>
          </a:xfrm>
          <a:prstGeom prst="rect">
            <a:avLst/>
          </a:prstGeom>
          <a:noFill/>
          <a:ln>
            <a:noFill/>
          </a:ln>
        </p:spPr>
      </p:pic>
      <p:sp>
        <p:nvSpPr>
          <p:cNvPr id="418" name="Google Shape;418;p44"/>
          <p:cNvSpPr txBox="1"/>
          <p:nvPr/>
        </p:nvSpPr>
        <p:spPr>
          <a:xfrm>
            <a:off x="5295525" y="7216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dk1"/>
                </a:solidFill>
              </a:rPr>
              <a:t>MODEL 4:Xception Architecture</a:t>
            </a:r>
            <a:endParaRPr b="1" sz="1000">
              <a:solidFill>
                <a:schemeClr val="dk1"/>
              </a:solidFill>
            </a:endParaRPr>
          </a:p>
        </p:txBody>
      </p:sp>
      <p:sp>
        <p:nvSpPr>
          <p:cNvPr id="419" name="Google Shape;419;p44"/>
          <p:cNvSpPr txBox="1"/>
          <p:nvPr/>
        </p:nvSpPr>
        <p:spPr>
          <a:xfrm>
            <a:off x="4814675" y="1447825"/>
            <a:ext cx="19500" cy="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pic>
        <p:nvPicPr>
          <p:cNvPr id="420" name="Google Shape;420;p44"/>
          <p:cNvPicPr preferRelativeResize="0"/>
          <p:nvPr/>
        </p:nvPicPr>
        <p:blipFill>
          <a:blip r:embed="rId4">
            <a:alphaModFix/>
          </a:blip>
          <a:stretch>
            <a:fillRect/>
          </a:stretch>
        </p:blipFill>
        <p:spPr>
          <a:xfrm>
            <a:off x="4814675" y="2316525"/>
            <a:ext cx="4065550" cy="1982825"/>
          </a:xfrm>
          <a:prstGeom prst="rect">
            <a:avLst/>
          </a:prstGeom>
          <a:noFill/>
          <a:ln>
            <a:noFill/>
          </a:ln>
        </p:spPr>
      </p:pic>
      <p:sp>
        <p:nvSpPr>
          <p:cNvPr id="421" name="Google Shape;421;p44"/>
          <p:cNvSpPr txBox="1"/>
          <p:nvPr/>
        </p:nvSpPr>
        <p:spPr>
          <a:xfrm>
            <a:off x="5176300" y="1109075"/>
            <a:ext cx="30000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dk1"/>
                </a:solidFill>
              </a:rPr>
              <a:t>•Architecture Type: </a:t>
            </a:r>
            <a:r>
              <a:rPr lang="en-GB" sz="1000">
                <a:solidFill>
                  <a:schemeClr val="dk1"/>
                </a:solidFill>
              </a:rPr>
              <a:t>Xception model is used.</a:t>
            </a:r>
            <a:endParaRPr sz="1000">
              <a:solidFill>
                <a:schemeClr val="dk1"/>
              </a:solidFill>
            </a:endParaRPr>
          </a:p>
          <a:p>
            <a:pPr indent="0" lvl="0" marL="0" rtl="0" algn="l">
              <a:lnSpc>
                <a:spcPct val="115000"/>
              </a:lnSpc>
              <a:spcBef>
                <a:spcPts val="0"/>
              </a:spcBef>
              <a:spcAft>
                <a:spcPts val="0"/>
              </a:spcAft>
              <a:buNone/>
            </a:pPr>
            <a:r>
              <a:rPr b="1" lang="en-GB" sz="1000">
                <a:solidFill>
                  <a:schemeClr val="dk1"/>
                </a:solidFill>
              </a:rPr>
              <a:t>•Epochs: </a:t>
            </a:r>
            <a:r>
              <a:rPr lang="en-GB" sz="1000">
                <a:solidFill>
                  <a:schemeClr val="dk1"/>
                </a:solidFill>
              </a:rPr>
              <a:t>Trained with 8 epochs.</a:t>
            </a:r>
            <a:endParaRPr sz="1000">
              <a:solidFill>
                <a:schemeClr val="dk1"/>
              </a:solidFill>
            </a:endParaRPr>
          </a:p>
          <a:p>
            <a:pPr indent="0" lvl="0" marL="0" rtl="0" algn="l">
              <a:lnSpc>
                <a:spcPct val="115000"/>
              </a:lnSpc>
              <a:spcBef>
                <a:spcPts val="0"/>
              </a:spcBef>
              <a:spcAft>
                <a:spcPts val="0"/>
              </a:spcAft>
              <a:buNone/>
            </a:pPr>
            <a:r>
              <a:rPr b="1" lang="en-GB" sz="1000">
                <a:solidFill>
                  <a:schemeClr val="dk1"/>
                </a:solidFill>
              </a:rPr>
              <a:t>•Performance:</a:t>
            </a:r>
            <a:r>
              <a:rPr lang="en-GB" sz="1000">
                <a:solidFill>
                  <a:schemeClr val="dk1"/>
                </a:solidFill>
              </a:rPr>
              <a:t> Achieved a slight improvement in accuracy, with accuracy reaching up to 70%.</a:t>
            </a:r>
            <a:endParaRPr sz="1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the App Works</a:t>
            </a:r>
            <a:endParaRPr/>
          </a:p>
        </p:txBody>
      </p:sp>
      <p:sp>
        <p:nvSpPr>
          <p:cNvPr id="427" name="Google Shape;427;p45"/>
          <p:cNvSpPr txBox="1"/>
          <p:nvPr>
            <p:ph idx="1" type="subTitle"/>
          </p:nvPr>
        </p:nvSpPr>
        <p:spPr>
          <a:xfrm>
            <a:off x="977801" y="2514225"/>
            <a:ext cx="2242500" cy="9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The user will select and upload an MRI image </a:t>
            </a:r>
            <a:r>
              <a:rPr lang="en-GB"/>
              <a:t>through</a:t>
            </a:r>
            <a:r>
              <a:rPr lang="en-GB"/>
              <a:t> the web interface</a:t>
            </a:r>
            <a:endParaRPr/>
          </a:p>
        </p:txBody>
      </p:sp>
      <p:sp>
        <p:nvSpPr>
          <p:cNvPr id="428" name="Google Shape;428;p45"/>
          <p:cNvSpPr txBox="1"/>
          <p:nvPr>
            <p:ph idx="2" type="subTitle"/>
          </p:nvPr>
        </p:nvSpPr>
        <p:spPr>
          <a:xfrm>
            <a:off x="3450748" y="2514225"/>
            <a:ext cx="2242500" cy="9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The uploaded image is processed and fed into a trained deep learning model, which analyzes the image and predicts the tumor type</a:t>
            </a:r>
            <a:endParaRPr/>
          </a:p>
        </p:txBody>
      </p:sp>
      <p:sp>
        <p:nvSpPr>
          <p:cNvPr id="429" name="Google Shape;429;p45"/>
          <p:cNvSpPr txBox="1"/>
          <p:nvPr>
            <p:ph idx="3" type="subTitle"/>
          </p:nvPr>
        </p:nvSpPr>
        <p:spPr>
          <a:xfrm>
            <a:off x="5923698" y="2514225"/>
            <a:ext cx="2242500" cy="9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The app will display the predicted tumor type along with the confidence </a:t>
            </a:r>
            <a:r>
              <a:rPr lang="en-GB"/>
              <a:t>level</a:t>
            </a:r>
            <a:r>
              <a:rPr lang="en-GB"/>
              <a:t>, allowing the user to view the results </a:t>
            </a:r>
            <a:endParaRPr/>
          </a:p>
        </p:txBody>
      </p:sp>
      <p:sp>
        <p:nvSpPr>
          <p:cNvPr id="430" name="Google Shape;430;p45"/>
          <p:cNvSpPr txBox="1"/>
          <p:nvPr>
            <p:ph idx="4" type="subTitle"/>
          </p:nvPr>
        </p:nvSpPr>
        <p:spPr>
          <a:xfrm>
            <a:off x="867050" y="1778175"/>
            <a:ext cx="2353200" cy="87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Step 1: Upload MRI Image</a:t>
            </a:r>
            <a:endParaRPr/>
          </a:p>
        </p:txBody>
      </p:sp>
      <p:sp>
        <p:nvSpPr>
          <p:cNvPr id="431" name="Google Shape;431;p45"/>
          <p:cNvSpPr txBox="1"/>
          <p:nvPr>
            <p:ph idx="5" type="subTitle"/>
          </p:nvPr>
        </p:nvSpPr>
        <p:spPr>
          <a:xfrm>
            <a:off x="3450750" y="1410800"/>
            <a:ext cx="2242500" cy="124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Step 2: Image Processing &amp; Prediction</a:t>
            </a:r>
            <a:endParaRPr/>
          </a:p>
        </p:txBody>
      </p:sp>
      <p:sp>
        <p:nvSpPr>
          <p:cNvPr id="432" name="Google Shape;432;p45"/>
          <p:cNvSpPr txBox="1"/>
          <p:nvPr>
            <p:ph idx="6" type="subTitle"/>
          </p:nvPr>
        </p:nvSpPr>
        <p:spPr>
          <a:xfrm>
            <a:off x="5923697" y="2285625"/>
            <a:ext cx="22425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Step 3: Display 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902150" y="540775"/>
            <a:ext cx="4967700" cy="6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Future Considerations</a:t>
            </a:r>
            <a:endParaRPr sz="2800"/>
          </a:p>
        </p:txBody>
      </p:sp>
      <p:sp>
        <p:nvSpPr>
          <p:cNvPr id="438" name="Google Shape;438;p46"/>
          <p:cNvSpPr txBox="1"/>
          <p:nvPr>
            <p:ph idx="1" type="subTitle"/>
          </p:nvPr>
        </p:nvSpPr>
        <p:spPr>
          <a:xfrm>
            <a:off x="865800" y="1225350"/>
            <a:ext cx="7425300" cy="333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sz="1100"/>
              <a:t>Need to </a:t>
            </a:r>
            <a:r>
              <a:rPr b="1" lang="en-GB" sz="1100"/>
              <a:t>perform</a:t>
            </a:r>
            <a:r>
              <a:rPr b="1" lang="en-GB" sz="1100"/>
              <a:t> more </a:t>
            </a:r>
            <a:r>
              <a:rPr b="1" lang="en-GB" sz="1100"/>
              <a:t>thorough data transformation</a:t>
            </a:r>
            <a:r>
              <a:rPr lang="en-GB" sz="1100"/>
              <a:t> before training the model:</a:t>
            </a:r>
            <a:endParaRPr sz="1100"/>
          </a:p>
          <a:p>
            <a:pPr indent="0" lvl="0" marL="0" rtl="0" algn="l">
              <a:spcBef>
                <a:spcPts val="0"/>
              </a:spcBef>
              <a:spcAft>
                <a:spcPts val="0"/>
              </a:spcAft>
              <a:buNone/>
            </a:pPr>
            <a:r>
              <a:rPr lang="en-GB" sz="1000"/>
              <a:t>( </a:t>
            </a:r>
            <a:r>
              <a:rPr b="1" i="1" lang="en-GB" sz="1000" u="sng"/>
              <a:t>why?</a:t>
            </a:r>
            <a:r>
              <a:rPr lang="en-GB" sz="1000"/>
              <a:t> Because rubbish in model → rubbish out ( not going to obtain ideal results and model will learn from bad quality data and retain poor weights). Therefore, more effort should be spent on doing data preprocessing. As for our project. Some source images (actual brain part) are vary in size. So for better data quality, central cropping and trimming image should be applied.)</a:t>
            </a:r>
            <a:endParaRPr sz="10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GB" sz="1100"/>
              <a:t>Consider </a:t>
            </a:r>
            <a:r>
              <a:rPr b="1" lang="en-GB" sz="1100"/>
              <a:t>carefully about data augmentation </a:t>
            </a:r>
            <a:r>
              <a:rPr lang="en-GB" sz="1100"/>
              <a:t>when training </a:t>
            </a:r>
            <a:r>
              <a:rPr b="1" lang="en-GB" sz="1100"/>
              <a:t>complex model </a:t>
            </a:r>
            <a:r>
              <a:rPr lang="en-GB" sz="1100"/>
              <a:t>with </a:t>
            </a:r>
            <a:r>
              <a:rPr b="1" lang="en-GB" sz="1100"/>
              <a:t>limited source data. </a:t>
            </a:r>
            <a:endParaRPr b="1" sz="1100"/>
          </a:p>
          <a:p>
            <a:pPr indent="0" lvl="0" marL="0" rtl="0" algn="l">
              <a:spcBef>
                <a:spcPts val="0"/>
              </a:spcBef>
              <a:spcAft>
                <a:spcPts val="0"/>
              </a:spcAft>
              <a:buNone/>
            </a:pPr>
            <a:r>
              <a:rPr lang="en-GB" sz="1100"/>
              <a:t>(</a:t>
            </a:r>
            <a:r>
              <a:rPr b="1" i="1" lang="en-GB" sz="1000" u="sng"/>
              <a:t>Why? </a:t>
            </a:r>
            <a:r>
              <a:rPr lang="en-GB" sz="1000"/>
              <a:t> As for different deep-learning task. Model selection &amp; construction is important. But meanwhile, overly augmented data might increase the image distortion &amp; might confuse the model.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a:t>Like in our project, MRI scans contains anatomical landmarks which are served as crucial contour for model to recognise. To combat this issue, considering explore other option to plenish source data for training. As more complex model generally requires more abundant data to train for achieving good result.)</a:t>
            </a:r>
            <a:endParaRPr sz="1000"/>
          </a:p>
          <a:p>
            <a:pPr indent="0" lvl="0" marL="0" rtl="0" algn="l">
              <a:spcBef>
                <a:spcPts val="0"/>
              </a:spcBef>
              <a:spcAft>
                <a:spcPts val="0"/>
              </a:spcAft>
              <a:buNone/>
            </a:pPr>
            <a:r>
              <a:t/>
            </a:r>
            <a:endParaRPr sz="1000"/>
          </a:p>
          <a:p>
            <a:pPr indent="-311150" lvl="0" marL="457200" rtl="0" algn="l">
              <a:spcBef>
                <a:spcPts val="0"/>
              </a:spcBef>
              <a:spcAft>
                <a:spcPts val="0"/>
              </a:spcAft>
              <a:buSzPts val="1300"/>
              <a:buChar char="-"/>
            </a:pPr>
            <a:r>
              <a:rPr lang="en-GB" sz="1100"/>
              <a:t>Consider </a:t>
            </a:r>
            <a:r>
              <a:rPr b="1" lang="en-GB" sz="1100"/>
              <a:t>adopting more powerful hardwares</a:t>
            </a:r>
            <a:r>
              <a:rPr lang="en-GB" sz="1100"/>
              <a:t> e.g: better GPU. (Yes this actually matters !)</a:t>
            </a:r>
            <a:endParaRPr sz="1100"/>
          </a:p>
          <a:p>
            <a:pPr indent="0" lvl="0" marL="0" rtl="0" algn="l">
              <a:spcBef>
                <a:spcPts val="0"/>
              </a:spcBef>
              <a:spcAft>
                <a:spcPts val="0"/>
              </a:spcAft>
              <a:buNone/>
            </a:pPr>
            <a:r>
              <a:rPr lang="en-GB" sz="1000"/>
              <a:t>(</a:t>
            </a:r>
            <a:r>
              <a:rPr b="1" i="1" lang="en-GB" sz="1000" u="sng"/>
              <a:t>Why? </a:t>
            </a:r>
            <a:r>
              <a:rPr lang="en-GB" sz="1000"/>
              <a:t>Deep-learning is a heavily resource-expenditure task. From this project, we </a:t>
            </a:r>
            <a:r>
              <a:rPr lang="en-GB" sz="1000"/>
              <a:t>learned</a:t>
            </a:r>
            <a:r>
              <a:rPr lang="en-GB" sz="1000"/>
              <a:t> that computation power matters a lot when training the complex model with increasing amount of data. Some group member used native GPU to enable faster training &amp; optimising. Some member used cloud </a:t>
            </a:r>
            <a:r>
              <a:rPr lang="en-GB" sz="1000"/>
              <a:t>platform</a:t>
            </a:r>
            <a:r>
              <a:rPr lang="en-GB" sz="1000"/>
              <a:t> resources to leverage cloud GPU/TPU etc.</a:t>
            </a:r>
            <a:endParaRPr sz="1000"/>
          </a:p>
          <a:p>
            <a:pPr indent="0" lvl="0" marL="0" rtl="0" algn="l">
              <a:spcBef>
                <a:spcPts val="0"/>
              </a:spcBef>
              <a:spcAft>
                <a:spcPts val="0"/>
              </a:spcAft>
              <a:buNone/>
            </a:pPr>
            <a:r>
              <a:t/>
            </a:r>
            <a:endParaRPr sz="1000"/>
          </a:p>
          <a:p>
            <a:pPr indent="-298450" lvl="0" marL="457200" rtl="0" algn="l">
              <a:spcBef>
                <a:spcPts val="0"/>
              </a:spcBef>
              <a:spcAft>
                <a:spcPts val="0"/>
              </a:spcAft>
              <a:buSzPts val="1100"/>
              <a:buChar char="-"/>
            </a:pPr>
            <a:r>
              <a:rPr lang="en-GB" sz="1100"/>
              <a:t>Time </a:t>
            </a:r>
            <a:r>
              <a:rPr lang="en-GB" sz="1100"/>
              <a:t>constraint and if possible can </a:t>
            </a:r>
            <a:r>
              <a:rPr b="1" lang="en-GB" sz="1100"/>
              <a:t>explore further in image segmentation </a:t>
            </a:r>
            <a:r>
              <a:rPr lang="en-GB" sz="1100"/>
              <a:t>part further.</a:t>
            </a:r>
            <a:endParaRPr sz="1100"/>
          </a:p>
          <a:p>
            <a:pPr indent="0" lvl="0" marL="0" rtl="0" algn="l">
              <a:spcBef>
                <a:spcPts val="0"/>
              </a:spcBef>
              <a:spcAft>
                <a:spcPts val="0"/>
              </a:spcAft>
              <a:buNone/>
            </a:pPr>
            <a:r>
              <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7"/>
          <p:cNvSpPr txBox="1"/>
          <p:nvPr>
            <p:ph type="title"/>
          </p:nvPr>
        </p:nvSpPr>
        <p:spPr>
          <a:xfrm>
            <a:off x="1644450" y="1733400"/>
            <a:ext cx="5855100" cy="76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Thank you for listening</a:t>
            </a:r>
            <a:endParaRPr/>
          </a:p>
        </p:txBody>
      </p:sp>
      <p:pic>
        <p:nvPicPr>
          <p:cNvPr id="444" name="Google Shape;444;p47"/>
          <p:cNvPicPr preferRelativeResize="0"/>
          <p:nvPr/>
        </p:nvPicPr>
        <p:blipFill>
          <a:blip r:embed="rId3">
            <a:alphaModFix/>
          </a:blip>
          <a:stretch>
            <a:fillRect/>
          </a:stretch>
        </p:blipFill>
        <p:spPr>
          <a:xfrm>
            <a:off x="3716139" y="2900575"/>
            <a:ext cx="1711725" cy="168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8"/>
          <p:cNvSpPr txBox="1"/>
          <p:nvPr>
            <p:ph type="title"/>
          </p:nvPr>
        </p:nvSpPr>
        <p:spPr>
          <a:xfrm>
            <a:off x="1778850" y="860250"/>
            <a:ext cx="5586300" cy="53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3800"/>
              <a:t>Demonstration</a:t>
            </a:r>
            <a:r>
              <a:rPr lang="en-GB" sz="3800"/>
              <a:t> of App</a:t>
            </a:r>
            <a:endParaRPr sz="3800"/>
          </a:p>
        </p:txBody>
      </p:sp>
      <p:pic>
        <p:nvPicPr>
          <p:cNvPr id="450" name="Google Shape;450;p48"/>
          <p:cNvPicPr preferRelativeResize="0"/>
          <p:nvPr/>
        </p:nvPicPr>
        <p:blipFill>
          <a:blip r:embed="rId3">
            <a:alphaModFix/>
          </a:blip>
          <a:stretch>
            <a:fillRect/>
          </a:stretch>
        </p:blipFill>
        <p:spPr>
          <a:xfrm>
            <a:off x="2602900" y="1887525"/>
            <a:ext cx="3938199" cy="224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673325" y="874600"/>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900">
                <a:latin typeface="Figtree"/>
                <a:ea typeface="Figtree"/>
                <a:cs typeface="Figtree"/>
                <a:sym typeface="Figtree"/>
              </a:rPr>
              <a:t>Project Overview</a:t>
            </a:r>
            <a:endParaRPr b="1" sz="2000">
              <a:solidFill>
                <a:srgbClr val="1F2328"/>
              </a:solidFill>
              <a:highlight>
                <a:srgbClr val="FFFFFF"/>
              </a:highlight>
              <a:latin typeface="Figtree"/>
              <a:ea typeface="Figtree"/>
              <a:cs typeface="Figtree"/>
              <a:sym typeface="Figtree"/>
            </a:endParaRPr>
          </a:p>
          <a:p>
            <a:pPr indent="0" lvl="0" marL="0" rtl="0" algn="l">
              <a:lnSpc>
                <a:spcPct val="125000"/>
              </a:lnSpc>
              <a:spcBef>
                <a:spcPts val="1800"/>
              </a:spcBef>
              <a:spcAft>
                <a:spcPts val="0"/>
              </a:spcAft>
              <a:buNone/>
            </a:pPr>
            <a:r>
              <a:t/>
            </a:r>
            <a:endParaRPr b="1" sz="1700">
              <a:solidFill>
                <a:srgbClr val="1F2328"/>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292" name="Google Shape;292;p31"/>
          <p:cNvSpPr txBox="1"/>
          <p:nvPr>
            <p:ph idx="1" type="body"/>
          </p:nvPr>
        </p:nvSpPr>
        <p:spPr>
          <a:xfrm>
            <a:off x="495875" y="1601850"/>
            <a:ext cx="7704000" cy="27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Brain tumors are a wide variety of vicious oncological disease. Which pose significant health threats to people’s lives. Due to its progressive nature. Patients usually suffer from poor prognosis and low quality of life even after vigorous treatments, if not detecting in early stage.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Moreover, the modern method for detecting the tumour presence still primarily rely on MRI/PET/CT scans. Thus, detecting tumour presence reveals its significance for combating this deadly disease.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From the data analyst/scientist’s perspective, it is crucial for us to use various models, to achieve early detection for patients who are suspected to have brain tumor, in conjunction with the collaboration of multidisciplinary teams. Therefore, an accurate diagnosis and timely treatment can be delivered to patient.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Therefore, the goal of this project is to use the selected datasets to train various deep-learning models, to examine the effect that whether any model can achieve a satisfactory detection and classifications score for a certain types of brain tumour </a:t>
            </a:r>
            <a:endParaRPr sz="1200"/>
          </a:p>
          <a:p>
            <a:pPr indent="0" lvl="0" marL="0" rtl="0" algn="l">
              <a:spcBef>
                <a:spcPts val="0"/>
              </a:spcBef>
              <a:spcAft>
                <a:spcPts val="0"/>
              </a:spcAft>
              <a:buNone/>
            </a:pPr>
            <a:r>
              <a:rPr lang="en-GB" sz="1200"/>
              <a:t> </a:t>
            </a:r>
            <a:endParaRPr sz="1200"/>
          </a:p>
          <a:p>
            <a:pPr indent="0" lvl="0" marL="0" rtl="0" algn="l">
              <a:spcBef>
                <a:spcPts val="0"/>
              </a:spcBef>
              <a:spcAft>
                <a:spcPts val="0"/>
              </a:spcAft>
              <a:buNone/>
            </a:pPr>
            <a:r>
              <a:t/>
            </a:r>
            <a:endParaRPr sz="1700">
              <a:latin typeface="Figtree"/>
              <a:ea typeface="Figtree"/>
              <a:cs typeface="Figtree"/>
              <a:sym typeface="Figtree"/>
            </a:endParaRPr>
          </a:p>
        </p:txBody>
      </p:sp>
      <p:pic>
        <p:nvPicPr>
          <p:cNvPr id="293" name="Google Shape;293;p31"/>
          <p:cNvPicPr preferRelativeResize="0"/>
          <p:nvPr/>
        </p:nvPicPr>
        <p:blipFill>
          <a:blip r:embed="rId3">
            <a:alphaModFix/>
          </a:blip>
          <a:stretch>
            <a:fillRect/>
          </a:stretch>
        </p:blipFill>
        <p:spPr>
          <a:xfrm>
            <a:off x="6848200" y="258625"/>
            <a:ext cx="2022725" cy="13432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9"/>
          <p:cNvSpPr txBox="1"/>
          <p:nvPr>
            <p:ph idx="4294967295" type="title"/>
          </p:nvPr>
        </p:nvSpPr>
        <p:spPr>
          <a:xfrm>
            <a:off x="534800" y="445025"/>
            <a:ext cx="292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a:t>
            </a:r>
            <a:endParaRPr/>
          </a:p>
        </p:txBody>
      </p:sp>
      <p:pic>
        <p:nvPicPr>
          <p:cNvPr id="456" name="Google Shape;456;p49"/>
          <p:cNvPicPr preferRelativeResize="0"/>
          <p:nvPr/>
        </p:nvPicPr>
        <p:blipFill>
          <a:blip r:embed="rId3">
            <a:alphaModFix/>
          </a:blip>
          <a:stretch>
            <a:fillRect/>
          </a:stretch>
        </p:blipFill>
        <p:spPr>
          <a:xfrm>
            <a:off x="1296875" y="981400"/>
            <a:ext cx="6550242" cy="3820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424350" y="3113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a:t>
            </a:r>
            <a:endParaRPr/>
          </a:p>
          <a:p>
            <a:pPr indent="0" lvl="0" marL="0" rtl="0" algn="l">
              <a:spcBef>
                <a:spcPts val="0"/>
              </a:spcBef>
              <a:spcAft>
                <a:spcPts val="0"/>
              </a:spcAft>
              <a:buNone/>
            </a:pPr>
            <a:r>
              <a:rPr b="1" lang="en-GB" sz="1400">
                <a:latin typeface="Arial"/>
                <a:ea typeface="Arial"/>
                <a:cs typeface="Arial"/>
                <a:sym typeface="Arial"/>
              </a:rPr>
              <a:t>Brain Tumour Classification (MRI). Bhuvaji, S. et.al., (2020).  Kaggle. </a:t>
            </a:r>
            <a:r>
              <a:rPr b="1" lang="en-GB" sz="1400">
                <a:solidFill>
                  <a:srgbClr val="CAE1F4"/>
                </a:solidFill>
                <a:latin typeface="Arial"/>
                <a:ea typeface="Arial"/>
                <a:cs typeface="Arial"/>
                <a:sym typeface="Arial"/>
              </a:rPr>
              <a:t> </a:t>
            </a:r>
            <a:r>
              <a:rPr b="1" lang="en-GB" sz="1400" u="sng">
                <a:solidFill>
                  <a:schemeClr val="hlink"/>
                </a:solidFill>
                <a:latin typeface="Arial"/>
                <a:ea typeface="Arial"/>
                <a:cs typeface="Arial"/>
                <a:sym typeface="Arial"/>
                <a:hlinkClick r:id="rId3"/>
              </a:rPr>
              <a:t>https://doi.org/10.34740/KAGGLE/DSV/1183165</a:t>
            </a:r>
            <a:endParaRPr/>
          </a:p>
        </p:txBody>
      </p:sp>
      <p:sp>
        <p:nvSpPr>
          <p:cNvPr id="299" name="Google Shape;299;p32"/>
          <p:cNvSpPr txBox="1"/>
          <p:nvPr>
            <p:ph idx="4" type="subTitle"/>
          </p:nvPr>
        </p:nvSpPr>
        <p:spPr>
          <a:xfrm>
            <a:off x="424350" y="1341225"/>
            <a:ext cx="48768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700"/>
              <a:t>Why pick this dataset?</a:t>
            </a:r>
            <a:endParaRPr sz="1700"/>
          </a:p>
        </p:txBody>
      </p:sp>
      <p:sp>
        <p:nvSpPr>
          <p:cNvPr id="300" name="Google Shape;300;p32"/>
          <p:cNvSpPr txBox="1"/>
          <p:nvPr>
            <p:ph idx="5" type="subTitle"/>
          </p:nvPr>
        </p:nvSpPr>
        <p:spPr>
          <a:xfrm>
            <a:off x="719075" y="2225925"/>
            <a:ext cx="48768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700"/>
              <a:t>Data loading &amp; Preprocessing</a:t>
            </a:r>
            <a:endParaRPr sz="1700"/>
          </a:p>
        </p:txBody>
      </p:sp>
      <p:sp>
        <p:nvSpPr>
          <p:cNvPr id="301" name="Google Shape;301;p32"/>
          <p:cNvSpPr txBox="1"/>
          <p:nvPr>
            <p:ph idx="2" type="subTitle"/>
          </p:nvPr>
        </p:nvSpPr>
        <p:spPr>
          <a:xfrm>
            <a:off x="718750" y="2540400"/>
            <a:ext cx="7601400" cy="81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Noticeably, this is one of the most essential steps for any model training. So the dataset we used requires to load the train/test set and convert them into normalised and scaled format before use. Therefore, the goal here is to examine the data’s original format,  Then apply data transformation pipeline: (resizing, normalisation, rescaling +/- data </a:t>
            </a:r>
            <a:r>
              <a:rPr lang="en-GB" sz="1100"/>
              <a:t>augmentation</a:t>
            </a:r>
            <a:r>
              <a:rPr lang="en-GB" sz="1100"/>
              <a:t>).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2" name="Google Shape;302;p32"/>
          <p:cNvSpPr txBox="1"/>
          <p:nvPr>
            <p:ph idx="1" type="subTitle"/>
          </p:nvPr>
        </p:nvSpPr>
        <p:spPr>
          <a:xfrm>
            <a:off x="607000" y="1691650"/>
            <a:ext cx="7941000" cy="6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Our goal is to train various deep learning  models, in order to detect and classify brain tumors from given MRI images. This kaggle dataset is already cleaned and splited into train/test subset with 4 classes of tumour respectively. Ready for usage.</a:t>
            </a:r>
            <a:endParaRPr sz="1500"/>
          </a:p>
        </p:txBody>
      </p:sp>
      <p:sp>
        <p:nvSpPr>
          <p:cNvPr id="303" name="Google Shape;303;p32"/>
          <p:cNvSpPr txBox="1"/>
          <p:nvPr>
            <p:ph idx="3" type="subTitle"/>
          </p:nvPr>
        </p:nvSpPr>
        <p:spPr>
          <a:xfrm>
            <a:off x="1151650" y="3800750"/>
            <a:ext cx="7704000" cy="10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main focus of this part is that due to this dataset and the natural of our project contains medical information. So, </a:t>
            </a:r>
            <a:endParaRPr sz="1100"/>
          </a:p>
          <a:p>
            <a:pPr indent="0" lvl="0" marL="0" rtl="0" algn="l">
              <a:spcBef>
                <a:spcPts val="0"/>
              </a:spcBef>
              <a:spcAft>
                <a:spcPts val="0"/>
              </a:spcAft>
              <a:buNone/>
            </a:pPr>
            <a:r>
              <a:rPr lang="en-GB" sz="1100"/>
              <a:t>ensuring the d</a:t>
            </a:r>
            <a:r>
              <a:rPr lang="en-GB" sz="1100"/>
              <a:t>ata does not contain any personal identifiable information(PII) before usage is essential for data privacy concerns. Thus, the dataset in kaggle did not contain any PII and has the suitable license for training, practicing, and educational purposes. For this details, please visit our github repository as well as the the kaggle website.</a:t>
            </a:r>
            <a:endParaRPr sz="1100"/>
          </a:p>
        </p:txBody>
      </p:sp>
      <p:sp>
        <p:nvSpPr>
          <p:cNvPr id="304" name="Google Shape;304;p32"/>
          <p:cNvSpPr txBox="1"/>
          <p:nvPr>
            <p:ph idx="6" type="subTitle"/>
          </p:nvPr>
        </p:nvSpPr>
        <p:spPr>
          <a:xfrm>
            <a:off x="1033475" y="3450625"/>
            <a:ext cx="52779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700"/>
              <a:t>Ethical Considerations</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33"/>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Images of the dataset</a:t>
            </a:r>
            <a:endParaRPr/>
          </a:p>
        </p:txBody>
      </p:sp>
      <p:pic>
        <p:nvPicPr>
          <p:cNvPr id="310" name="Google Shape;310;p33"/>
          <p:cNvPicPr preferRelativeResize="0"/>
          <p:nvPr/>
        </p:nvPicPr>
        <p:blipFill>
          <a:blip r:embed="rId3">
            <a:alphaModFix/>
          </a:blip>
          <a:stretch>
            <a:fillRect/>
          </a:stretch>
        </p:blipFill>
        <p:spPr>
          <a:xfrm>
            <a:off x="736588" y="1915287"/>
            <a:ext cx="1589050" cy="1589050"/>
          </a:xfrm>
          <a:prstGeom prst="rect">
            <a:avLst/>
          </a:prstGeom>
          <a:noFill/>
          <a:ln>
            <a:noFill/>
          </a:ln>
        </p:spPr>
      </p:pic>
      <p:sp>
        <p:nvSpPr>
          <p:cNvPr id="311" name="Google Shape;311;p33"/>
          <p:cNvSpPr txBox="1"/>
          <p:nvPr/>
        </p:nvSpPr>
        <p:spPr>
          <a:xfrm>
            <a:off x="856088" y="1596088"/>
            <a:ext cx="16752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Hanken Grotesk"/>
                <a:ea typeface="Hanken Grotesk"/>
                <a:cs typeface="Hanken Grotesk"/>
                <a:sym typeface="Hanken Grotesk"/>
              </a:rPr>
              <a:t>Glioma Tumor</a:t>
            </a:r>
            <a:endParaRPr>
              <a:solidFill>
                <a:schemeClr val="dk1"/>
              </a:solidFill>
              <a:latin typeface="Hanken Grotesk"/>
              <a:ea typeface="Hanken Grotesk"/>
              <a:cs typeface="Hanken Grotesk"/>
              <a:sym typeface="Hanken Grotesk"/>
            </a:endParaRPr>
          </a:p>
        </p:txBody>
      </p:sp>
      <p:pic>
        <p:nvPicPr>
          <p:cNvPr id="312" name="Google Shape;312;p33"/>
          <p:cNvPicPr preferRelativeResize="0"/>
          <p:nvPr/>
        </p:nvPicPr>
        <p:blipFill>
          <a:blip r:embed="rId4">
            <a:alphaModFix/>
          </a:blip>
          <a:stretch>
            <a:fillRect/>
          </a:stretch>
        </p:blipFill>
        <p:spPr>
          <a:xfrm>
            <a:off x="2531288" y="1915288"/>
            <a:ext cx="1876675" cy="1589050"/>
          </a:xfrm>
          <a:prstGeom prst="rect">
            <a:avLst/>
          </a:prstGeom>
          <a:noFill/>
          <a:ln>
            <a:noFill/>
          </a:ln>
        </p:spPr>
      </p:pic>
      <p:sp>
        <p:nvSpPr>
          <p:cNvPr id="313" name="Google Shape;313;p33"/>
          <p:cNvSpPr txBox="1"/>
          <p:nvPr/>
        </p:nvSpPr>
        <p:spPr>
          <a:xfrm>
            <a:off x="2531213" y="1616038"/>
            <a:ext cx="18768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Hanken Grotesk"/>
                <a:ea typeface="Hanken Grotesk"/>
                <a:cs typeface="Hanken Grotesk"/>
                <a:sym typeface="Hanken Grotesk"/>
              </a:rPr>
              <a:t>Meningioma Tumor</a:t>
            </a:r>
            <a:endParaRPr>
              <a:solidFill>
                <a:schemeClr val="dk1"/>
              </a:solidFill>
              <a:latin typeface="Hanken Grotesk"/>
              <a:ea typeface="Hanken Grotesk"/>
              <a:cs typeface="Hanken Grotesk"/>
              <a:sym typeface="Hanken Grotesk"/>
            </a:endParaRPr>
          </a:p>
        </p:txBody>
      </p:sp>
      <p:pic>
        <p:nvPicPr>
          <p:cNvPr id="314" name="Google Shape;314;p33"/>
          <p:cNvPicPr preferRelativeResize="0"/>
          <p:nvPr/>
        </p:nvPicPr>
        <p:blipFill>
          <a:blip r:embed="rId5">
            <a:alphaModFix/>
          </a:blip>
          <a:stretch>
            <a:fillRect/>
          </a:stretch>
        </p:blipFill>
        <p:spPr>
          <a:xfrm>
            <a:off x="4613612" y="1897312"/>
            <a:ext cx="1922200" cy="1625000"/>
          </a:xfrm>
          <a:prstGeom prst="rect">
            <a:avLst/>
          </a:prstGeom>
          <a:noFill/>
          <a:ln>
            <a:noFill/>
          </a:ln>
        </p:spPr>
      </p:pic>
      <p:sp>
        <p:nvSpPr>
          <p:cNvPr id="315" name="Google Shape;315;p33"/>
          <p:cNvSpPr txBox="1"/>
          <p:nvPr/>
        </p:nvSpPr>
        <p:spPr>
          <a:xfrm>
            <a:off x="4613613" y="1616038"/>
            <a:ext cx="18369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Hanken Grotesk"/>
                <a:ea typeface="Hanken Grotesk"/>
                <a:cs typeface="Hanken Grotesk"/>
                <a:sym typeface="Hanken Grotesk"/>
              </a:rPr>
              <a:t>No Tumor</a:t>
            </a:r>
            <a:endParaRPr>
              <a:solidFill>
                <a:schemeClr val="dk1"/>
              </a:solidFill>
              <a:latin typeface="Hanken Grotesk"/>
              <a:ea typeface="Hanken Grotesk"/>
              <a:cs typeface="Hanken Grotesk"/>
              <a:sym typeface="Hanken Grotesk"/>
            </a:endParaRPr>
          </a:p>
        </p:txBody>
      </p:sp>
      <p:pic>
        <p:nvPicPr>
          <p:cNvPr id="316" name="Google Shape;316;p33"/>
          <p:cNvPicPr preferRelativeResize="0"/>
          <p:nvPr/>
        </p:nvPicPr>
        <p:blipFill>
          <a:blip r:embed="rId6">
            <a:alphaModFix/>
          </a:blip>
          <a:stretch>
            <a:fillRect/>
          </a:stretch>
        </p:blipFill>
        <p:spPr>
          <a:xfrm>
            <a:off x="6741463" y="1872213"/>
            <a:ext cx="1675200" cy="1675200"/>
          </a:xfrm>
          <a:prstGeom prst="rect">
            <a:avLst/>
          </a:prstGeom>
          <a:noFill/>
          <a:ln>
            <a:noFill/>
          </a:ln>
        </p:spPr>
      </p:pic>
      <p:sp>
        <p:nvSpPr>
          <p:cNvPr id="317" name="Google Shape;317;p33"/>
          <p:cNvSpPr txBox="1"/>
          <p:nvPr/>
        </p:nvSpPr>
        <p:spPr>
          <a:xfrm>
            <a:off x="6784513" y="1596088"/>
            <a:ext cx="15891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Hanken Grotesk"/>
                <a:ea typeface="Hanken Grotesk"/>
                <a:cs typeface="Hanken Grotesk"/>
                <a:sym typeface="Hanken Grotesk"/>
              </a:rPr>
              <a:t>Pituitary Tumor</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4"/>
          <p:cNvSpPr txBox="1"/>
          <p:nvPr>
            <p:ph type="title"/>
          </p:nvPr>
        </p:nvSpPr>
        <p:spPr>
          <a:xfrm>
            <a:off x="295475" y="277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Approaches for model selection:</a:t>
            </a:r>
            <a:endParaRPr/>
          </a:p>
        </p:txBody>
      </p:sp>
      <p:sp>
        <p:nvSpPr>
          <p:cNvPr id="323" name="Google Shape;323;p34"/>
          <p:cNvSpPr txBox="1"/>
          <p:nvPr>
            <p:ph idx="1" type="subTitle"/>
          </p:nvPr>
        </p:nvSpPr>
        <p:spPr>
          <a:xfrm>
            <a:off x="689700" y="2210775"/>
            <a:ext cx="7851900" cy="12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 The team then chose to use pre-trained models such as Xception, ResNet50, U-NET etc + connected Desne sequential layers as output. Which can extract complex medical imaging where patterns might be subtle and harder to detect by other model. </a:t>
            </a:r>
            <a:endParaRPr sz="1100"/>
          </a:p>
          <a:p>
            <a:pPr indent="0" lvl="0" marL="0" rtl="0" algn="l">
              <a:spcBef>
                <a:spcPts val="0"/>
              </a:spcBef>
              <a:spcAft>
                <a:spcPts val="0"/>
              </a:spcAft>
              <a:buNone/>
            </a:pPr>
            <a:r>
              <a:rPr lang="en-GB" sz="1100"/>
              <a:t>- The core approach here is to leverage the advantages of trained params’ weights from these pre-trained model. </a:t>
            </a:r>
            <a:endParaRPr sz="1100"/>
          </a:p>
          <a:p>
            <a:pPr indent="0" lvl="0" marL="0" rtl="0" algn="l">
              <a:spcBef>
                <a:spcPts val="0"/>
              </a:spcBef>
              <a:spcAft>
                <a:spcPts val="0"/>
              </a:spcAft>
              <a:buNone/>
            </a:pPr>
            <a:r>
              <a:rPr lang="en-GB" sz="1100"/>
              <a:t>- Freezing layers were applied (“feature extraction layers”) enables faster convergence and more stable regularisation.</a:t>
            </a:r>
            <a:endParaRPr sz="1100"/>
          </a:p>
        </p:txBody>
      </p:sp>
      <p:sp>
        <p:nvSpPr>
          <p:cNvPr id="324" name="Google Shape;324;p34"/>
          <p:cNvSpPr txBox="1"/>
          <p:nvPr>
            <p:ph idx="3" type="subTitle"/>
          </p:nvPr>
        </p:nvSpPr>
        <p:spPr>
          <a:xfrm>
            <a:off x="1003375" y="3741800"/>
            <a:ext cx="7538100" cy="10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In this stage. All various models were trained &amp; optimised after several trails. So the group select one model which achieves the highest testing accuracy. The result were also confirmed by conducting confusion matrix ran on testing set, as well as obtained the classification reports. </a:t>
            </a:r>
            <a:endParaRPr sz="1100"/>
          </a:p>
          <a:p>
            <a:pPr indent="0" lvl="0" marL="0" rtl="0" algn="l">
              <a:spcBef>
                <a:spcPts val="0"/>
              </a:spcBef>
              <a:spcAft>
                <a:spcPts val="0"/>
              </a:spcAft>
              <a:buNone/>
            </a:pPr>
            <a:r>
              <a:rPr lang="en-GB" sz="1100"/>
              <a:t>The best performing model for our group is the ‘U-NET’ model. Which this will be discussed in more detail later…</a:t>
            </a:r>
            <a:endParaRPr sz="1100"/>
          </a:p>
        </p:txBody>
      </p:sp>
      <p:sp>
        <p:nvSpPr>
          <p:cNvPr id="325" name="Google Shape;325;p34"/>
          <p:cNvSpPr txBox="1"/>
          <p:nvPr>
            <p:ph idx="4" type="subTitle"/>
          </p:nvPr>
        </p:nvSpPr>
        <p:spPr>
          <a:xfrm>
            <a:off x="863975" y="1895113"/>
            <a:ext cx="48768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500"/>
              <a:t>2. Pre-Trained Model &amp; Transfer Learning</a:t>
            </a:r>
            <a:endParaRPr sz="1500"/>
          </a:p>
        </p:txBody>
      </p:sp>
      <p:sp>
        <p:nvSpPr>
          <p:cNvPr id="326" name="Google Shape;326;p34"/>
          <p:cNvSpPr txBox="1"/>
          <p:nvPr>
            <p:ph idx="6" type="subTitle"/>
          </p:nvPr>
        </p:nvSpPr>
        <p:spPr>
          <a:xfrm>
            <a:off x="959375" y="3367850"/>
            <a:ext cx="48768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500"/>
              <a:t>3. Comparison of </a:t>
            </a:r>
            <a:r>
              <a:rPr lang="en-GB" sz="1500"/>
              <a:t>models</a:t>
            </a:r>
            <a:endParaRPr sz="1500"/>
          </a:p>
        </p:txBody>
      </p:sp>
      <p:sp>
        <p:nvSpPr>
          <p:cNvPr id="327" name="Google Shape;327;p34"/>
          <p:cNvSpPr txBox="1"/>
          <p:nvPr/>
        </p:nvSpPr>
        <p:spPr>
          <a:xfrm>
            <a:off x="513350" y="849900"/>
            <a:ext cx="46893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dk1"/>
                </a:solidFill>
                <a:latin typeface="Figtree"/>
                <a:ea typeface="Figtree"/>
                <a:cs typeface="Figtree"/>
                <a:sym typeface="Figtree"/>
              </a:rPr>
              <a:t>1: Basic CNN </a:t>
            </a:r>
            <a:r>
              <a:rPr b="1" lang="en-GB" sz="1500">
                <a:solidFill>
                  <a:schemeClr val="dk1"/>
                </a:solidFill>
                <a:latin typeface="Figtree"/>
                <a:ea typeface="Figtree"/>
                <a:cs typeface="Figtree"/>
                <a:sym typeface="Figtree"/>
              </a:rPr>
              <a:t>constructed</a:t>
            </a:r>
            <a:r>
              <a:rPr b="1" lang="en-GB" sz="1500">
                <a:solidFill>
                  <a:schemeClr val="dk1"/>
                </a:solidFill>
                <a:latin typeface="Figtree"/>
                <a:ea typeface="Figtree"/>
                <a:cs typeface="Figtree"/>
                <a:sym typeface="Figtree"/>
              </a:rPr>
              <a:t> from scratch</a:t>
            </a:r>
            <a:endParaRPr b="1" sz="1500">
              <a:solidFill>
                <a:schemeClr val="dk1"/>
              </a:solidFill>
              <a:latin typeface="Figtree"/>
              <a:ea typeface="Figtree"/>
              <a:cs typeface="Figtree"/>
              <a:sym typeface="Figtree"/>
            </a:endParaRPr>
          </a:p>
        </p:txBody>
      </p:sp>
      <p:sp>
        <p:nvSpPr>
          <p:cNvPr id="328" name="Google Shape;328;p34"/>
          <p:cNvSpPr txBox="1"/>
          <p:nvPr/>
        </p:nvSpPr>
        <p:spPr>
          <a:xfrm>
            <a:off x="602400" y="1210975"/>
            <a:ext cx="793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Hanken Grotesk"/>
                <a:ea typeface="Hanken Grotesk"/>
                <a:cs typeface="Hanken Grotesk"/>
                <a:sym typeface="Hanken Grotesk"/>
              </a:rPr>
              <a:t>The team chose to </a:t>
            </a:r>
            <a:r>
              <a:rPr lang="en-GB" sz="1100">
                <a:solidFill>
                  <a:schemeClr val="dk1"/>
                </a:solidFill>
                <a:latin typeface="Hanken Grotesk"/>
                <a:ea typeface="Hanken Grotesk"/>
                <a:cs typeface="Hanken Grotesk"/>
                <a:sym typeface="Hanken Grotesk"/>
              </a:rPr>
              <a:t>train</a:t>
            </a:r>
            <a:r>
              <a:rPr lang="en-GB" sz="1100">
                <a:solidFill>
                  <a:schemeClr val="dk1"/>
                </a:solidFill>
                <a:latin typeface="Hanken Grotesk"/>
                <a:ea typeface="Hanken Grotesk"/>
                <a:cs typeface="Hanken Grotesk"/>
                <a:sym typeface="Hanken Grotesk"/>
              </a:rPr>
              <a:t> self-build CNN model by </a:t>
            </a:r>
            <a:r>
              <a:rPr lang="en-GB" sz="1100">
                <a:solidFill>
                  <a:schemeClr val="dk1"/>
                </a:solidFill>
                <a:latin typeface="Hanken Grotesk"/>
                <a:ea typeface="Hanken Grotesk"/>
                <a:cs typeface="Hanken Grotesk"/>
                <a:sym typeface="Hanken Grotesk"/>
              </a:rPr>
              <a:t>arbitrarily</a:t>
            </a:r>
            <a:r>
              <a:rPr lang="en-GB" sz="1100">
                <a:solidFill>
                  <a:schemeClr val="dk1"/>
                </a:solidFill>
                <a:latin typeface="Hanken Grotesk"/>
                <a:ea typeface="Hanken Grotesk"/>
                <a:cs typeface="Hanken Grotesk"/>
                <a:sym typeface="Hanken Grotesk"/>
              </a:rPr>
              <a:t> setting Conv2D and </a:t>
            </a:r>
            <a:r>
              <a:rPr lang="en-GB" sz="1100">
                <a:solidFill>
                  <a:schemeClr val="dk1"/>
                </a:solidFill>
                <a:latin typeface="Hanken Grotesk"/>
                <a:ea typeface="Hanken Grotesk"/>
                <a:cs typeface="Hanken Grotesk"/>
                <a:sym typeface="Hanken Grotesk"/>
              </a:rPr>
              <a:t>Max Pooling</a:t>
            </a:r>
            <a:r>
              <a:rPr lang="en-GB" sz="1100">
                <a:solidFill>
                  <a:schemeClr val="dk1"/>
                </a:solidFill>
                <a:latin typeface="Hanken Grotesk"/>
                <a:ea typeface="Hanken Grotesk"/>
                <a:cs typeface="Hanken Grotesk"/>
                <a:sym typeface="Hanken Grotesk"/>
              </a:rPr>
              <a:t> layers, with Dropouts layers as well. But </a:t>
            </a:r>
            <a:r>
              <a:rPr lang="en-GB" sz="1100">
                <a:solidFill>
                  <a:schemeClr val="dk1"/>
                </a:solidFill>
                <a:latin typeface="Hanken Grotesk"/>
                <a:ea typeface="Hanken Grotesk"/>
                <a:cs typeface="Hanken Grotesk"/>
                <a:sym typeface="Hanken Grotesk"/>
              </a:rPr>
              <a:t>result</a:t>
            </a:r>
            <a:r>
              <a:rPr lang="en-GB" sz="1100">
                <a:solidFill>
                  <a:schemeClr val="dk1"/>
                </a:solidFill>
                <a:latin typeface="Hanken Grotesk"/>
                <a:ea typeface="Hanken Grotesk"/>
                <a:cs typeface="Hanken Grotesk"/>
                <a:sym typeface="Hanken Grotesk"/>
              </a:rPr>
              <a:t> not ideal after initial test. So more optimisation trails applied. However. Still didn’t </a:t>
            </a:r>
            <a:r>
              <a:rPr lang="en-GB" sz="1100">
                <a:solidFill>
                  <a:schemeClr val="dk1"/>
                </a:solidFill>
                <a:latin typeface="Hanken Grotesk"/>
                <a:ea typeface="Hanken Grotesk"/>
                <a:cs typeface="Hanken Grotesk"/>
                <a:sym typeface="Hanken Grotesk"/>
              </a:rPr>
              <a:t>achieve the required accuracy (&gt;= 75%). Therefore, other model architectures were used to enable further exploration.</a:t>
            </a:r>
            <a:endParaRPr sz="1100">
              <a:solidFill>
                <a:schemeClr val="dk1"/>
              </a:solidFill>
              <a:latin typeface="Hanken Grotesk"/>
              <a:ea typeface="Hanken Grotesk"/>
              <a:cs typeface="Hanken Grotesk"/>
              <a:sym typeface="Hanken Grotes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5"/>
          <p:cNvSpPr txBox="1"/>
          <p:nvPr>
            <p:ph type="title"/>
          </p:nvPr>
        </p:nvSpPr>
        <p:spPr>
          <a:xfrm>
            <a:off x="238876" y="201250"/>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Issues with Initial Training</a:t>
            </a:r>
            <a:endParaRPr sz="2600"/>
          </a:p>
        </p:txBody>
      </p:sp>
      <p:pic>
        <p:nvPicPr>
          <p:cNvPr id="334" name="Google Shape;334;p35"/>
          <p:cNvPicPr preferRelativeResize="0"/>
          <p:nvPr/>
        </p:nvPicPr>
        <p:blipFill>
          <a:blip r:embed="rId3">
            <a:alphaModFix/>
          </a:blip>
          <a:stretch>
            <a:fillRect/>
          </a:stretch>
        </p:blipFill>
        <p:spPr>
          <a:xfrm>
            <a:off x="647275" y="2939225"/>
            <a:ext cx="4115200" cy="1948400"/>
          </a:xfrm>
          <a:prstGeom prst="rect">
            <a:avLst/>
          </a:prstGeom>
          <a:noFill/>
          <a:ln>
            <a:noFill/>
          </a:ln>
        </p:spPr>
      </p:pic>
      <p:pic>
        <p:nvPicPr>
          <p:cNvPr id="335" name="Google Shape;335;p35"/>
          <p:cNvPicPr preferRelativeResize="0"/>
          <p:nvPr/>
        </p:nvPicPr>
        <p:blipFill>
          <a:blip r:embed="rId4">
            <a:alphaModFix/>
          </a:blip>
          <a:stretch>
            <a:fillRect/>
          </a:stretch>
        </p:blipFill>
        <p:spPr>
          <a:xfrm>
            <a:off x="533850" y="685012"/>
            <a:ext cx="4168675" cy="2170163"/>
          </a:xfrm>
          <a:prstGeom prst="rect">
            <a:avLst/>
          </a:prstGeom>
          <a:noFill/>
          <a:ln>
            <a:noFill/>
          </a:ln>
        </p:spPr>
      </p:pic>
      <p:pic>
        <p:nvPicPr>
          <p:cNvPr id="336" name="Google Shape;336;p35"/>
          <p:cNvPicPr preferRelativeResize="0"/>
          <p:nvPr/>
        </p:nvPicPr>
        <p:blipFill rotWithShape="1">
          <a:blip r:embed="rId5">
            <a:alphaModFix/>
          </a:blip>
          <a:srcRect b="-1224" l="-1376" r="-1376" t="0"/>
          <a:stretch/>
        </p:blipFill>
        <p:spPr>
          <a:xfrm>
            <a:off x="5025050" y="507400"/>
            <a:ext cx="3603399" cy="4073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t>What model we used:</a:t>
            </a:r>
            <a:endParaRPr sz="1900"/>
          </a:p>
          <a:p>
            <a:pPr indent="0" lvl="0" marL="0" rtl="0" algn="l">
              <a:spcBef>
                <a:spcPts val="0"/>
              </a:spcBef>
              <a:spcAft>
                <a:spcPts val="0"/>
              </a:spcAft>
              <a:buNone/>
            </a:pPr>
            <a:r>
              <a:t/>
            </a:r>
            <a:endParaRPr/>
          </a:p>
        </p:txBody>
      </p:sp>
      <p:sp>
        <p:nvSpPr>
          <p:cNvPr id="342" name="Google Shape;342;p36"/>
          <p:cNvSpPr txBox="1"/>
          <p:nvPr>
            <p:ph idx="4294967295" type="subTitle"/>
          </p:nvPr>
        </p:nvSpPr>
        <p:spPr>
          <a:xfrm>
            <a:off x="4536900" y="1078575"/>
            <a:ext cx="4137300" cy="3749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343" name="Google Shape;343;p36"/>
          <p:cNvSpPr txBox="1"/>
          <p:nvPr>
            <p:ph idx="4294967295" type="subTitle"/>
          </p:nvPr>
        </p:nvSpPr>
        <p:spPr>
          <a:xfrm>
            <a:off x="254125" y="884000"/>
            <a:ext cx="6266400" cy="27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Figtree Black"/>
                <a:ea typeface="Figtree Black"/>
                <a:cs typeface="Figtree Black"/>
                <a:sym typeface="Figtree Black"/>
              </a:rPr>
              <a:t>Transfer learning using pre-trained </a:t>
            </a:r>
            <a:r>
              <a:rPr lang="en-GB" sz="1700">
                <a:latin typeface="Figtree Black"/>
                <a:ea typeface="Figtree Black"/>
                <a:cs typeface="Figtree Black"/>
                <a:sym typeface="Figtree Black"/>
              </a:rPr>
              <a:t>architecture</a:t>
            </a:r>
            <a:r>
              <a:rPr lang="en-GB" sz="1700">
                <a:latin typeface="Figtree Black"/>
                <a:ea typeface="Figtree Black"/>
                <a:cs typeface="Figtree Black"/>
                <a:sym typeface="Figtree Black"/>
              </a:rPr>
              <a:t>:</a:t>
            </a:r>
            <a:endParaRPr sz="1700">
              <a:latin typeface="Figtree Black"/>
              <a:ea typeface="Figtree Black"/>
              <a:cs typeface="Figtree Black"/>
              <a:sym typeface="Figtree Black"/>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b="1"/>
          </a:p>
        </p:txBody>
      </p:sp>
      <p:sp>
        <p:nvSpPr>
          <p:cNvPr id="344" name="Google Shape;344;p36"/>
          <p:cNvSpPr txBox="1"/>
          <p:nvPr>
            <p:ph idx="4" type="subTitle"/>
          </p:nvPr>
        </p:nvSpPr>
        <p:spPr>
          <a:xfrm>
            <a:off x="1731050" y="1241275"/>
            <a:ext cx="66132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ResNet50</a:t>
            </a:r>
            <a:endParaRPr/>
          </a:p>
        </p:txBody>
      </p:sp>
      <p:sp>
        <p:nvSpPr>
          <p:cNvPr id="345" name="Google Shape;345;p36"/>
          <p:cNvSpPr txBox="1"/>
          <p:nvPr>
            <p:ph idx="1" type="subTitle"/>
          </p:nvPr>
        </p:nvSpPr>
        <p:spPr>
          <a:xfrm>
            <a:off x="1731050" y="1640570"/>
            <a:ext cx="66132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ResNet50 is part of the Residual Network family, is a 50-layer deep convolutional </a:t>
            </a:r>
            <a:r>
              <a:rPr lang="en-GB" sz="1000"/>
              <a:t>neural</a:t>
            </a:r>
            <a:r>
              <a:rPr lang="en-GB" sz="1000"/>
              <a:t> network.</a:t>
            </a:r>
            <a:r>
              <a:rPr lang="en-GB" sz="1000"/>
              <a:t> ResNet50 likely helped identify </a:t>
            </a:r>
            <a:r>
              <a:rPr lang="en-GB" sz="1000"/>
              <a:t>complex</a:t>
            </a:r>
            <a:r>
              <a:rPr lang="en-GB" sz="1000"/>
              <a:t> features within brain tumor images, capturing fine </a:t>
            </a:r>
            <a:r>
              <a:rPr lang="en-GB" sz="1000"/>
              <a:t>details</a:t>
            </a:r>
            <a:r>
              <a:rPr lang="en-GB" sz="1000"/>
              <a:t> </a:t>
            </a:r>
            <a:r>
              <a:rPr lang="en-GB" sz="1000"/>
              <a:t>essential</a:t>
            </a:r>
            <a:r>
              <a:rPr lang="en-GB" sz="1000"/>
              <a:t> for accurate classifications .</a:t>
            </a:r>
            <a:endParaRPr sz="1000"/>
          </a:p>
        </p:txBody>
      </p:sp>
      <p:sp>
        <p:nvSpPr>
          <p:cNvPr id="346" name="Google Shape;346;p36"/>
          <p:cNvSpPr txBox="1"/>
          <p:nvPr>
            <p:ph idx="2" type="subTitle"/>
          </p:nvPr>
        </p:nvSpPr>
        <p:spPr>
          <a:xfrm>
            <a:off x="1731050" y="2800360"/>
            <a:ext cx="66132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Xception has the </a:t>
            </a:r>
            <a:r>
              <a:rPr lang="en-GB" sz="1000"/>
              <a:t>ability</a:t>
            </a:r>
            <a:r>
              <a:rPr lang="en-GB" sz="1000"/>
              <a:t> to capture </a:t>
            </a:r>
            <a:r>
              <a:rPr lang="en-GB" sz="1000"/>
              <a:t>detailed</a:t>
            </a:r>
            <a:r>
              <a:rPr lang="en-GB" sz="1000"/>
              <a:t> features in complex medical images with a more </a:t>
            </a:r>
            <a:r>
              <a:rPr lang="en-GB" sz="1000"/>
              <a:t>optimized</a:t>
            </a:r>
            <a:r>
              <a:rPr lang="en-GB" sz="1000"/>
              <a:t> approach, which is </a:t>
            </a:r>
            <a:r>
              <a:rPr lang="en-GB" sz="1000"/>
              <a:t>particularly</a:t>
            </a:r>
            <a:r>
              <a:rPr lang="en-GB" sz="1000"/>
              <a:t> helpful for detailed classifications like tumor identifications </a:t>
            </a:r>
            <a:endParaRPr sz="1000"/>
          </a:p>
        </p:txBody>
      </p:sp>
      <p:sp>
        <p:nvSpPr>
          <p:cNvPr id="347" name="Google Shape;347;p36"/>
          <p:cNvSpPr txBox="1"/>
          <p:nvPr>
            <p:ph idx="3" type="subTitle"/>
          </p:nvPr>
        </p:nvSpPr>
        <p:spPr>
          <a:xfrm>
            <a:off x="1731050" y="3957450"/>
            <a:ext cx="66132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U-Net is a convolutional </a:t>
            </a:r>
            <a:r>
              <a:rPr lang="en-GB" sz="1000"/>
              <a:t>neural</a:t>
            </a:r>
            <a:r>
              <a:rPr lang="en-GB" sz="1000"/>
              <a:t> network </a:t>
            </a:r>
            <a:r>
              <a:rPr lang="en-GB" sz="1000"/>
              <a:t>architecture</a:t>
            </a:r>
            <a:r>
              <a:rPr lang="en-GB" sz="1000"/>
              <a:t> specifically designed for image segmentations. U</a:t>
            </a:r>
            <a:r>
              <a:rPr lang="en-GB" sz="1000"/>
              <a:t>-Net is ideal for task where precise pixel-level classification is essential, such as segmenting tumor regions in MRI images. It is widely used in medical imaging because it provides highly detailed and accurate segmentation outputs </a:t>
            </a:r>
            <a:endParaRPr sz="1000"/>
          </a:p>
        </p:txBody>
      </p:sp>
      <p:sp>
        <p:nvSpPr>
          <p:cNvPr id="348" name="Google Shape;348;p36"/>
          <p:cNvSpPr txBox="1"/>
          <p:nvPr>
            <p:ph idx="5" type="subTitle"/>
          </p:nvPr>
        </p:nvSpPr>
        <p:spPr>
          <a:xfrm>
            <a:off x="1731050" y="2395400"/>
            <a:ext cx="66132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Xception</a:t>
            </a:r>
            <a:endParaRPr/>
          </a:p>
        </p:txBody>
      </p:sp>
      <p:sp>
        <p:nvSpPr>
          <p:cNvPr id="349" name="Google Shape;349;p36"/>
          <p:cNvSpPr txBox="1"/>
          <p:nvPr>
            <p:ph idx="6" type="subTitle"/>
          </p:nvPr>
        </p:nvSpPr>
        <p:spPr>
          <a:xfrm>
            <a:off x="1731050" y="3546826"/>
            <a:ext cx="66132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7"/>
          <p:cNvSpPr txBox="1"/>
          <p:nvPr>
            <p:ph type="title"/>
          </p:nvPr>
        </p:nvSpPr>
        <p:spPr>
          <a:xfrm>
            <a:off x="321500" y="430275"/>
            <a:ext cx="77040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GB" sz="2200"/>
              <a:t>Layer Freezing (Trainable = False)</a:t>
            </a:r>
            <a:endParaRPr sz="2200"/>
          </a:p>
        </p:txBody>
      </p:sp>
      <p:sp>
        <p:nvSpPr>
          <p:cNvPr id="355" name="Google Shape;355;p37"/>
          <p:cNvSpPr txBox="1"/>
          <p:nvPr>
            <p:ph idx="1" type="subTitle"/>
          </p:nvPr>
        </p:nvSpPr>
        <p:spPr>
          <a:xfrm>
            <a:off x="2032350" y="1565625"/>
            <a:ext cx="5716200" cy="9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Layer Freezing is a process in transfer learning where we “freeze” the weights of some layers so they </a:t>
            </a:r>
            <a:r>
              <a:rPr lang="en-GB" sz="1100"/>
              <a:t>aren't</a:t>
            </a:r>
            <a:r>
              <a:rPr lang="en-GB" sz="1100"/>
              <a:t> updated during </a:t>
            </a:r>
            <a:r>
              <a:rPr lang="en-GB" sz="1100"/>
              <a:t>training. In Keras, this is done with Layer.trainable = false</a:t>
            </a:r>
            <a:endParaRPr sz="1100"/>
          </a:p>
        </p:txBody>
      </p:sp>
      <p:sp>
        <p:nvSpPr>
          <p:cNvPr id="356" name="Google Shape;356;p37"/>
          <p:cNvSpPr txBox="1"/>
          <p:nvPr>
            <p:ph idx="2" type="subTitle"/>
          </p:nvPr>
        </p:nvSpPr>
        <p:spPr>
          <a:xfrm>
            <a:off x="2641957" y="2723563"/>
            <a:ext cx="4876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Freezing layers speed up training because only the unfrozen layers are updated This is </a:t>
            </a:r>
            <a:r>
              <a:rPr lang="en-GB" sz="1100"/>
              <a:t>especially</a:t>
            </a:r>
            <a:r>
              <a:rPr lang="en-GB" sz="1100"/>
              <a:t> useful with models, where training all layers can be resource -intensive. </a:t>
            </a:r>
            <a:endParaRPr sz="1100"/>
          </a:p>
        </p:txBody>
      </p:sp>
      <p:sp>
        <p:nvSpPr>
          <p:cNvPr id="357" name="Google Shape;357;p37"/>
          <p:cNvSpPr txBox="1"/>
          <p:nvPr>
            <p:ph idx="3" type="subTitle"/>
          </p:nvPr>
        </p:nvSpPr>
        <p:spPr>
          <a:xfrm>
            <a:off x="3251557" y="3881500"/>
            <a:ext cx="48768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Typically, in ResNet50 and Xception, we </a:t>
            </a:r>
            <a:r>
              <a:rPr lang="en-GB" sz="1100"/>
              <a:t>freeze</a:t>
            </a:r>
            <a:r>
              <a:rPr lang="en-GB" sz="1100"/>
              <a:t> the lower layers which capture basic features like edges and </a:t>
            </a:r>
            <a:r>
              <a:rPr lang="en-GB" sz="1100"/>
              <a:t>textures</a:t>
            </a:r>
            <a:r>
              <a:rPr lang="en-GB" sz="1100"/>
              <a:t>. The final few layers are then fine-tuned to adapt the model </a:t>
            </a:r>
            <a:r>
              <a:rPr lang="en-GB" sz="1100"/>
              <a:t>specifically</a:t>
            </a:r>
            <a:r>
              <a:rPr lang="en-GB" sz="1100"/>
              <a:t> to our target data- MRI images - Allowing it to focus on </a:t>
            </a:r>
            <a:r>
              <a:rPr lang="en-GB" sz="1100"/>
              <a:t>recognizing</a:t>
            </a:r>
            <a:r>
              <a:rPr lang="en-GB" sz="1100"/>
              <a:t> tumor specific patterns </a:t>
            </a:r>
            <a:endParaRPr sz="1100"/>
          </a:p>
        </p:txBody>
      </p:sp>
      <p:sp>
        <p:nvSpPr>
          <p:cNvPr id="358" name="Google Shape;358;p37"/>
          <p:cNvSpPr txBox="1"/>
          <p:nvPr>
            <p:ph idx="4" type="subTitle"/>
          </p:nvPr>
        </p:nvSpPr>
        <p:spPr>
          <a:xfrm>
            <a:off x="1825725" y="1253625"/>
            <a:ext cx="48768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What is Layer Freezing?</a:t>
            </a:r>
            <a:endParaRPr/>
          </a:p>
        </p:txBody>
      </p:sp>
      <p:sp>
        <p:nvSpPr>
          <p:cNvPr id="359" name="Google Shape;359;p37"/>
          <p:cNvSpPr txBox="1"/>
          <p:nvPr>
            <p:ph idx="5" type="subTitle"/>
          </p:nvPr>
        </p:nvSpPr>
        <p:spPr>
          <a:xfrm>
            <a:off x="2457450" y="2412275"/>
            <a:ext cx="55344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Why is this important in Transfer Learning?</a:t>
            </a:r>
            <a:endParaRPr/>
          </a:p>
        </p:txBody>
      </p:sp>
      <p:sp>
        <p:nvSpPr>
          <p:cNvPr id="360" name="Google Shape;360;p37"/>
          <p:cNvSpPr txBox="1"/>
          <p:nvPr>
            <p:ph idx="6" type="subTitle"/>
          </p:nvPr>
        </p:nvSpPr>
        <p:spPr>
          <a:xfrm>
            <a:off x="3251550" y="3570925"/>
            <a:ext cx="48768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Where do we apply Freezing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 by Step Breakdown</a:t>
            </a:r>
            <a:endParaRPr/>
          </a:p>
        </p:txBody>
      </p:sp>
      <p:sp>
        <p:nvSpPr>
          <p:cNvPr id="366" name="Google Shape;366;p38"/>
          <p:cNvSpPr txBox="1"/>
          <p:nvPr>
            <p:ph idx="1" type="subTitle"/>
          </p:nvPr>
        </p:nvSpPr>
        <p:spPr>
          <a:xfrm>
            <a:off x="874134" y="2145979"/>
            <a:ext cx="2199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000000"/>
                </a:solidFill>
              </a:rPr>
              <a:t>We started with pre-trained models (ResNet50, Xception, U-Net) and froze the lower layers to retain foundational features like edges and textures.</a:t>
            </a:r>
            <a:endParaRPr sz="1200"/>
          </a:p>
        </p:txBody>
      </p:sp>
      <p:sp>
        <p:nvSpPr>
          <p:cNvPr id="367" name="Google Shape;367;p38"/>
          <p:cNvSpPr txBox="1"/>
          <p:nvPr>
            <p:ph idx="2" type="subTitle"/>
          </p:nvPr>
        </p:nvSpPr>
        <p:spPr>
          <a:xfrm>
            <a:off x="3319800" y="2145975"/>
            <a:ext cx="23625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t>Giving the model ample time to learn complex </a:t>
            </a:r>
            <a:r>
              <a:rPr lang="en-GB" sz="900"/>
              <a:t>patterns</a:t>
            </a:r>
            <a:r>
              <a:rPr lang="en-GB" sz="900"/>
              <a:t>, we trained for it more epochs, allowing it to refine its </a:t>
            </a:r>
            <a:r>
              <a:rPr lang="en-GB" sz="900"/>
              <a:t>understanding</a:t>
            </a:r>
            <a:r>
              <a:rPr lang="en-GB" sz="900"/>
              <a:t> of tumor characteristics </a:t>
            </a:r>
            <a:endParaRPr sz="900"/>
          </a:p>
        </p:txBody>
      </p:sp>
      <p:sp>
        <p:nvSpPr>
          <p:cNvPr id="368" name="Google Shape;368;p38"/>
          <p:cNvSpPr txBox="1"/>
          <p:nvPr>
            <p:ph idx="13" type="subTitle"/>
          </p:nvPr>
        </p:nvSpPr>
        <p:spPr>
          <a:xfrm>
            <a:off x="872334" y="3258926"/>
            <a:ext cx="2203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Data Augmentation</a:t>
            </a:r>
            <a:endParaRPr/>
          </a:p>
        </p:txBody>
      </p:sp>
      <p:sp>
        <p:nvSpPr>
          <p:cNvPr id="369" name="Google Shape;369;p38"/>
          <p:cNvSpPr txBox="1"/>
          <p:nvPr>
            <p:ph idx="8" type="subTitle"/>
          </p:nvPr>
        </p:nvSpPr>
        <p:spPr>
          <a:xfrm>
            <a:off x="3318000" y="1769325"/>
            <a:ext cx="2203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Extended Training with more Epochs</a:t>
            </a:r>
            <a:endParaRPr/>
          </a:p>
        </p:txBody>
      </p:sp>
      <p:sp>
        <p:nvSpPr>
          <p:cNvPr id="370" name="Google Shape;370;p38"/>
          <p:cNvSpPr txBox="1"/>
          <p:nvPr>
            <p:ph idx="7" type="subTitle"/>
          </p:nvPr>
        </p:nvSpPr>
        <p:spPr>
          <a:xfrm>
            <a:off x="479625" y="1769325"/>
            <a:ext cx="29886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Layer Freezing for Transfer Learning</a:t>
            </a:r>
            <a:endParaRPr/>
          </a:p>
        </p:txBody>
      </p:sp>
      <p:sp>
        <p:nvSpPr>
          <p:cNvPr id="371" name="Google Shape;371;p38"/>
          <p:cNvSpPr txBox="1"/>
          <p:nvPr>
            <p:ph idx="3" type="subTitle"/>
          </p:nvPr>
        </p:nvSpPr>
        <p:spPr>
          <a:xfrm>
            <a:off x="874134" y="3635775"/>
            <a:ext cx="2199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t>We applied data augmentation techniques such as rotation, flipping, zooming, and shifting, to </a:t>
            </a:r>
            <a:r>
              <a:rPr lang="en-GB" sz="900"/>
              <a:t>artificially</a:t>
            </a:r>
            <a:r>
              <a:rPr lang="en-GB" sz="900"/>
              <a:t> increase the size of diversity of our dataset</a:t>
            </a:r>
            <a:endParaRPr sz="900"/>
          </a:p>
        </p:txBody>
      </p:sp>
      <p:sp>
        <p:nvSpPr>
          <p:cNvPr id="372" name="Google Shape;372;p38"/>
          <p:cNvSpPr txBox="1"/>
          <p:nvPr>
            <p:ph idx="5" type="subTitle"/>
          </p:nvPr>
        </p:nvSpPr>
        <p:spPr>
          <a:xfrm>
            <a:off x="5765466" y="2145979"/>
            <a:ext cx="2199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t>We used ReduceLROnPlateau to decrease the learning rate </a:t>
            </a:r>
            <a:r>
              <a:rPr lang="en-GB" sz="900"/>
              <a:t>whenever validation metrics (like Val_Accuracy or Val_Loss) Plateaued. </a:t>
            </a:r>
            <a:endParaRPr sz="900"/>
          </a:p>
        </p:txBody>
      </p:sp>
      <p:sp>
        <p:nvSpPr>
          <p:cNvPr id="373" name="Google Shape;373;p38"/>
          <p:cNvSpPr txBox="1"/>
          <p:nvPr>
            <p:ph idx="9" type="subTitle"/>
          </p:nvPr>
        </p:nvSpPr>
        <p:spPr>
          <a:xfrm>
            <a:off x="5763666" y="1769325"/>
            <a:ext cx="2203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Gradual Learning Rate Reduction</a:t>
            </a:r>
            <a:endParaRPr/>
          </a:p>
        </p:txBody>
      </p:sp>
      <p:sp>
        <p:nvSpPr>
          <p:cNvPr id="374" name="Google Shape;374;p38"/>
          <p:cNvSpPr txBox="1"/>
          <p:nvPr>
            <p:ph idx="4" type="subTitle"/>
          </p:nvPr>
        </p:nvSpPr>
        <p:spPr>
          <a:xfrm>
            <a:off x="3319800" y="3635775"/>
            <a:ext cx="2199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t>Batch</a:t>
            </a:r>
            <a:r>
              <a:rPr lang="en-GB" sz="900"/>
              <a:t> Normalization was applied to </a:t>
            </a:r>
            <a:r>
              <a:rPr lang="en-GB" sz="900"/>
              <a:t>stabilize</a:t>
            </a:r>
            <a:r>
              <a:rPr lang="en-GB" sz="900"/>
              <a:t> layer outputs and improve training consistency. Dropout Layers with various dropout ratios </a:t>
            </a:r>
            <a:r>
              <a:rPr lang="en-GB" sz="900"/>
              <a:t>were</a:t>
            </a:r>
            <a:r>
              <a:rPr lang="en-GB" sz="900"/>
              <a:t> added to reduce reliance on any specific </a:t>
            </a:r>
            <a:r>
              <a:rPr lang="en-GB" sz="900"/>
              <a:t>neurons</a:t>
            </a:r>
            <a:r>
              <a:rPr lang="en-GB" sz="900"/>
              <a:t>, helping </a:t>
            </a:r>
            <a:r>
              <a:rPr lang="en-GB" sz="900"/>
              <a:t>the</a:t>
            </a:r>
            <a:r>
              <a:rPr lang="en-GB" sz="900"/>
              <a:t> model generalize</a:t>
            </a:r>
            <a:endParaRPr sz="900"/>
          </a:p>
        </p:txBody>
      </p:sp>
      <p:sp>
        <p:nvSpPr>
          <p:cNvPr id="375" name="Google Shape;375;p38"/>
          <p:cNvSpPr txBox="1"/>
          <p:nvPr>
            <p:ph idx="14" type="subTitle"/>
          </p:nvPr>
        </p:nvSpPr>
        <p:spPr>
          <a:xfrm>
            <a:off x="2907500" y="3258925"/>
            <a:ext cx="27306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Batch</a:t>
            </a:r>
            <a:r>
              <a:rPr lang="en-GB"/>
              <a:t> Normalization and dropout Layers</a:t>
            </a:r>
            <a:endParaRPr/>
          </a:p>
        </p:txBody>
      </p:sp>
      <p:sp>
        <p:nvSpPr>
          <p:cNvPr id="376" name="Google Shape;376;p38"/>
          <p:cNvSpPr txBox="1"/>
          <p:nvPr>
            <p:ph idx="6" type="subTitle"/>
          </p:nvPr>
        </p:nvSpPr>
        <p:spPr>
          <a:xfrm>
            <a:off x="5765466" y="3635775"/>
            <a:ext cx="2199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900"/>
              <a:t>We used kera-Tuner to automate hyperparameter turning </a:t>
            </a:r>
            <a:r>
              <a:rPr lang="en-GB" sz="900"/>
              <a:t>through</a:t>
            </a:r>
            <a:r>
              <a:rPr lang="en-GB" sz="900"/>
              <a:t> Random search and Hyperband. This included tuning parameters like learning rate, dropout rates, Bach size, and the number of dense layer units</a:t>
            </a:r>
            <a:endParaRPr sz="900"/>
          </a:p>
        </p:txBody>
      </p:sp>
      <p:sp>
        <p:nvSpPr>
          <p:cNvPr id="377" name="Google Shape;377;p38"/>
          <p:cNvSpPr txBox="1"/>
          <p:nvPr>
            <p:ph idx="15" type="subTitle"/>
          </p:nvPr>
        </p:nvSpPr>
        <p:spPr>
          <a:xfrm>
            <a:off x="5306174" y="3258925"/>
            <a:ext cx="37188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Advanced Hyperparameter Tuning with Keras-Tuner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